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1"/>
  </p:notesMasterIdLst>
  <p:sldIdLst>
    <p:sldId id="297" r:id="rId2"/>
    <p:sldId id="259" r:id="rId3"/>
    <p:sldId id="328" r:id="rId4"/>
    <p:sldId id="354" r:id="rId5"/>
    <p:sldId id="355" r:id="rId6"/>
    <p:sldId id="356" r:id="rId7"/>
    <p:sldId id="357" r:id="rId8"/>
    <p:sldId id="358" r:id="rId9"/>
    <p:sldId id="359" r:id="rId10"/>
    <p:sldId id="360" r:id="rId11"/>
    <p:sldId id="362" r:id="rId12"/>
    <p:sldId id="363" r:id="rId13"/>
    <p:sldId id="365" r:id="rId14"/>
    <p:sldId id="364" r:id="rId15"/>
    <p:sldId id="366" r:id="rId16"/>
    <p:sldId id="367" r:id="rId17"/>
    <p:sldId id="368" r:id="rId18"/>
    <p:sldId id="369" r:id="rId19"/>
    <p:sldId id="370" r:id="rId20"/>
    <p:sldId id="371" r:id="rId21"/>
    <p:sldId id="374" r:id="rId22"/>
    <p:sldId id="375" r:id="rId23"/>
    <p:sldId id="376" r:id="rId24"/>
    <p:sldId id="377" r:id="rId25"/>
    <p:sldId id="382" r:id="rId26"/>
    <p:sldId id="378" r:id="rId27"/>
    <p:sldId id="379" r:id="rId28"/>
    <p:sldId id="380" r:id="rId29"/>
    <p:sldId id="381" r:id="rId30"/>
    <p:sldId id="383" r:id="rId31"/>
    <p:sldId id="393" r:id="rId32"/>
    <p:sldId id="385" r:id="rId33"/>
    <p:sldId id="386" r:id="rId34"/>
    <p:sldId id="384" r:id="rId35"/>
    <p:sldId id="388" r:id="rId36"/>
    <p:sldId id="389" r:id="rId37"/>
    <p:sldId id="394" r:id="rId38"/>
    <p:sldId id="387" r:id="rId39"/>
    <p:sldId id="391" r:id="rId40"/>
    <p:sldId id="390" r:id="rId41"/>
    <p:sldId id="392" r:id="rId42"/>
    <p:sldId id="395" r:id="rId43"/>
    <p:sldId id="318" r:id="rId44"/>
    <p:sldId id="329" r:id="rId45"/>
    <p:sldId id="330" r:id="rId46"/>
    <p:sldId id="331" r:id="rId47"/>
    <p:sldId id="333" r:id="rId48"/>
    <p:sldId id="334" r:id="rId49"/>
    <p:sldId id="335" r:id="rId50"/>
    <p:sldId id="332" r:id="rId51"/>
    <p:sldId id="337" r:id="rId52"/>
    <p:sldId id="336" r:id="rId53"/>
    <p:sldId id="338" r:id="rId54"/>
    <p:sldId id="346" r:id="rId55"/>
    <p:sldId id="347" r:id="rId56"/>
    <p:sldId id="396" r:id="rId57"/>
    <p:sldId id="397" r:id="rId58"/>
    <p:sldId id="398" r:id="rId59"/>
    <p:sldId id="301" r:id="rId60"/>
    <p:sldId id="302" r:id="rId61"/>
    <p:sldId id="303" r:id="rId62"/>
    <p:sldId id="304" r:id="rId63"/>
    <p:sldId id="306" r:id="rId64"/>
    <p:sldId id="349" r:id="rId65"/>
    <p:sldId id="351" r:id="rId66"/>
    <p:sldId id="352" r:id="rId67"/>
    <p:sldId id="350" r:id="rId68"/>
    <p:sldId id="307" r:id="rId69"/>
    <p:sldId id="308" r:id="rId70"/>
    <p:sldId id="309" r:id="rId71"/>
    <p:sldId id="305" r:id="rId72"/>
    <p:sldId id="310" r:id="rId73"/>
    <p:sldId id="400" r:id="rId74"/>
    <p:sldId id="311" r:id="rId75"/>
    <p:sldId id="312" r:id="rId76"/>
    <p:sldId id="313" r:id="rId77"/>
    <p:sldId id="399" r:id="rId78"/>
    <p:sldId id="321" r:id="rId79"/>
    <p:sldId id="322" r:id="rId8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67" d="100"/>
          <a:sy n="67" d="100"/>
        </p:scale>
        <p:origin x="1416"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presProps" Target="presProps.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86" Type="http://schemas.microsoft.com/office/2015/10/relationships/revisionInfo" Target="revisionInfo.xml"/></Relationships>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eg>
</file>

<file path=ppt/media/image24.png>
</file>

<file path=ppt/media/image25.jpeg>
</file>

<file path=ppt/media/image26.png>
</file>

<file path=ppt/media/image27.jpeg>
</file>

<file path=ppt/media/image28.jpeg>
</file>

<file path=ppt/media/image29.jpeg>
</file>

<file path=ppt/media/image30.jpe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jpeg>
</file>

<file path=ppt/media/image42.png>
</file>

<file path=ppt/media/image43.png>
</file>

<file path=ppt/media/image44.png>
</file>

<file path=ppt/media/image45.png>
</file>

<file path=ppt/media/image46.jpeg>
</file>

<file path=ppt/media/image47.png>
</file>

<file path=ppt/media/image5.jpe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0A60C-850A-4EA4-9C14-A8FE98B94505}" type="datetimeFigureOut">
              <a:rPr lang="en-US" smtClean="0"/>
              <a:t>7/25/2018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9AA13-E3FC-4BB6-B68D-5F0F5803D716}" type="slidenum">
              <a:rPr lang="en-US" smtClean="0"/>
              <a:t>‹#›</a:t>
            </a:fld>
            <a:endParaRPr lang="en-US"/>
          </a:p>
        </p:txBody>
      </p:sp>
    </p:spTree>
    <p:extLst>
      <p:ext uri="{BB962C8B-B14F-4D97-AF65-F5344CB8AC3E}">
        <p14:creationId xmlns:p14="http://schemas.microsoft.com/office/powerpoint/2010/main" val="12324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7/25/2018</a:t>
            </a:fld>
            <a:endParaRPr lang="en-US"/>
          </a:p>
        </p:txBody>
      </p:sp>
      <p:sp>
        <p:nvSpPr>
          <p:cNvPr id="6"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29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163882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7/25/2018</a:t>
            </a:fld>
            <a:endParaRPr lang="en-US"/>
          </a:p>
        </p:txBody>
      </p:sp>
      <p:sp>
        <p:nvSpPr>
          <p:cNvPr id="5" name="Footer Placeholder 4"/>
          <p:cNvSpPr>
            <a:spLocks noGrp="1"/>
          </p:cNvSpPr>
          <p:nvPr>
            <p:ph type="ftr" sz="quarter" idx="11"/>
          </p:nvPr>
        </p:nvSpPr>
        <p:spPr/>
        <p:txBody>
          <a:bodyPr/>
          <a:lstStyle/>
          <a:p>
            <a:r>
              <a:rPr lang="en-US"/>
              <a:t>Kwartler CSCI S-96</a:t>
            </a:r>
          </a:p>
        </p:txBody>
      </p:sp>
      <p:sp>
        <p:nvSpPr>
          <p:cNvPr id="7"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54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209821"/>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7/25/2018</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userDrawn="1"/>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t>Click to edit Master title style</a:t>
            </a:r>
          </a:p>
        </p:txBody>
      </p:sp>
      <p:sp>
        <p:nvSpPr>
          <p:cNvPr id="10"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256828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C632D78A-10B3-4DCD-84B7-9E85168884D1}" type="slidenum">
              <a:rPr lang="en-US" smtClean="0"/>
              <a:pPr/>
              <a:t>‹#›</a:t>
            </a:fld>
            <a:endParaRPr lang="en-US"/>
          </a:p>
        </p:txBody>
      </p:sp>
      <p:sp>
        <p:nvSpPr>
          <p:cNvPr id="6" name="Title 1"/>
          <p:cNvSpPr txBox="1">
            <a:spLocks/>
          </p:cNvSpPr>
          <p:nvPr userDrawn="1"/>
        </p:nvSpPr>
        <p:spPr>
          <a:xfrm>
            <a:off x="2514600" y="533401"/>
            <a:ext cx="6155708" cy="769308"/>
          </a:xfrm>
          <a:prstGeom prst="rect">
            <a:avLst/>
          </a:prstGeom>
        </p:spPr>
        <p:txBody>
          <a:bodyPr anchor="ctr"/>
          <a:lstStyle>
            <a:lvl1pPr algn="ctr" defTabSz="914400" rtl="0" eaLnBrk="1" latinLnBrk="0" hangingPunct="1">
              <a:spcBef>
                <a:spcPct val="0"/>
              </a:spcBef>
              <a:buNone/>
              <a:defRPr lang="en-US" sz="3600" kern="1200" dirty="0">
                <a:solidFill>
                  <a:srgbClr val="003E7E">
                    <a:alpha val="99000"/>
                  </a:srgbClr>
                </a:solidFill>
                <a:latin typeface="Rockwell" panose="02060603020205020403" pitchFamily="18" charset="0"/>
                <a:ea typeface="+mj-ea"/>
                <a:cs typeface="+mj-cs"/>
              </a:defRPr>
            </a:lvl1pPr>
          </a:lstStyle>
          <a:p>
            <a:pPr algn="l"/>
            <a:r>
              <a:rPr lang="en-US" sz="4800" dirty="0">
                <a:solidFill>
                  <a:srgbClr val="043170">
                    <a:alpha val="99000"/>
                  </a:srgbClr>
                </a:solidFill>
              </a:rPr>
              <a:t>Agenda</a:t>
            </a:r>
          </a:p>
        </p:txBody>
      </p:sp>
      <p:sp>
        <p:nvSpPr>
          <p:cNvPr id="9" name="Text Placeholder 12"/>
          <p:cNvSpPr>
            <a:spLocks noGrp="1"/>
          </p:cNvSpPr>
          <p:nvPr>
            <p:ph type="body" sz="quarter" idx="13" hasCustomPrompt="1"/>
          </p:nvPr>
        </p:nvSpPr>
        <p:spPr>
          <a:xfrm>
            <a:off x="381000" y="1905000"/>
            <a:ext cx="8343900" cy="3962400"/>
          </a:xfrm>
          <a:prstGeom prst="rect">
            <a:avLst/>
          </a:prstGeom>
        </p:spPr>
        <p:txBody>
          <a:bodyPr anchor="t"/>
          <a:lstStyle>
            <a:lvl1pPr marL="514350" marR="0" indent="-514350" algn="l" defTabSz="914400" rtl="0" eaLnBrk="1" fontAlgn="auto" latinLnBrk="0" hangingPunct="1">
              <a:lnSpc>
                <a:spcPct val="100000"/>
              </a:lnSpc>
              <a:spcBef>
                <a:spcPct val="20000"/>
              </a:spcBef>
              <a:spcAft>
                <a:spcPts val="0"/>
              </a:spcAft>
              <a:buClrTx/>
              <a:buSzTx/>
              <a:buFont typeface="+mj-lt"/>
              <a:buAutoNum type="arabicParenR"/>
              <a:tabLst/>
              <a:defRPr sz="2800" baseline="0">
                <a:solidFill>
                  <a:srgbClr val="043170">
                    <a:alpha val="99000"/>
                  </a:srgbClr>
                </a:solidFill>
                <a:latin typeface="Arial" panose="020B0604020202020204" pitchFamily="34" charset="0"/>
                <a:cs typeface="Arial" panose="020B0604020202020204" pitchFamily="34" charset="0"/>
              </a:defRPr>
            </a:lvl1pPr>
            <a:lvl2pPr marL="971550" indent="-514350">
              <a:buFont typeface="+mj-lt"/>
              <a:buAutoNum type="alphaLcParenR"/>
              <a:defRPr>
                <a:solidFill>
                  <a:srgbClr val="043170">
                    <a:alpha val="99000"/>
                  </a:srgbClr>
                </a:solidFill>
                <a:latin typeface="Arial" panose="020B0604020202020204" pitchFamily="34" charset="0"/>
                <a:cs typeface="Arial" panose="020B0604020202020204" pitchFamily="34" charset="0"/>
              </a:defRPr>
            </a:lvl2pPr>
            <a:lvl3pPr>
              <a:defRPr>
                <a:solidFill>
                  <a:srgbClr val="545861">
                    <a:alpha val="99000"/>
                  </a:srgbClr>
                </a:solidFill>
                <a:latin typeface="Arial" panose="020B0604020202020204" pitchFamily="34" charset="0"/>
                <a:cs typeface="Arial" panose="020B0604020202020204" pitchFamily="34" charset="0"/>
              </a:defRPr>
            </a:lvl3pPr>
            <a:lvl4pPr>
              <a:defRPr>
                <a:solidFill>
                  <a:srgbClr val="545861">
                    <a:alpha val="99000"/>
                  </a:srgbClr>
                </a:solidFill>
                <a:latin typeface="Arial" panose="020B0604020202020204" pitchFamily="34" charset="0"/>
                <a:cs typeface="Arial" panose="020B0604020202020204" pitchFamily="34" charset="0"/>
              </a:defRPr>
            </a:lvl4pPr>
            <a:lvl5pPr>
              <a:defRPr>
                <a:solidFill>
                  <a:srgbClr val="545861">
                    <a:alpha val="99000"/>
                  </a:srgbClr>
                </a:solidFill>
                <a:latin typeface="Arial" panose="020B0604020202020204" pitchFamily="34" charset="0"/>
                <a:cs typeface="Arial" panose="020B0604020202020204" pitchFamily="34" charset="0"/>
              </a:defRPr>
            </a:lvl5pPr>
          </a:lstStyle>
          <a:p>
            <a:pPr lvl="0"/>
            <a:r>
              <a:rPr lang="en-US" dirty="0"/>
              <a:t>Click to add agenda item</a:t>
            </a:r>
          </a:p>
          <a:p>
            <a:pPr lvl="1"/>
            <a:r>
              <a:rPr lang="en-US" dirty="0"/>
              <a:t>Sub item</a:t>
            </a:r>
          </a:p>
          <a:p>
            <a:pPr lvl="1"/>
            <a:r>
              <a:rPr lang="en-US" dirty="0"/>
              <a:t>Sub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p:txBody>
      </p:sp>
      <p:sp>
        <p:nvSpPr>
          <p:cNvPr id="2" name="Date Placeholder 1"/>
          <p:cNvSpPr>
            <a:spLocks noGrp="1"/>
          </p:cNvSpPr>
          <p:nvPr>
            <p:ph type="dt" sz="half" idx="14"/>
          </p:nvPr>
        </p:nvSpPr>
        <p:spPr/>
        <p:txBody>
          <a:bodyPr/>
          <a:lstStyle/>
          <a:p>
            <a:fld id="{DAB365D0-5BFF-4591-B84D-8953AC9A16AD}" type="datetime1">
              <a:rPr lang="en-US" smtClean="0"/>
              <a:t>7/25/2018</a:t>
            </a:fld>
            <a:endParaRPr lang="en-US" dirty="0"/>
          </a:p>
        </p:txBody>
      </p:sp>
      <p:cxnSp>
        <p:nvCxnSpPr>
          <p:cNvPr id="10" name="Straight Connector 9"/>
          <p:cNvCxnSpPr/>
          <p:nvPr userDrawn="1"/>
        </p:nvCxnSpPr>
        <p:spPr>
          <a:xfrm>
            <a:off x="381000" y="1447800"/>
            <a:ext cx="8343900" cy="0"/>
          </a:xfrm>
          <a:prstGeom prst="line">
            <a:avLst/>
          </a:prstGeom>
          <a:ln>
            <a:solidFill>
              <a:srgbClr val="EEB111"/>
            </a:solidFill>
          </a:ln>
        </p:spPr>
        <p:style>
          <a:lnRef idx="1">
            <a:schemeClr val="accent1"/>
          </a:lnRef>
          <a:fillRef idx="0">
            <a:schemeClr val="accent1"/>
          </a:fillRef>
          <a:effectRef idx="0">
            <a:schemeClr val="accent1"/>
          </a:effectRef>
          <a:fontRef idx="minor">
            <a:schemeClr val="tx1"/>
          </a:fontRef>
        </p:style>
      </p:cxnSp>
      <p:pic>
        <p:nvPicPr>
          <p:cNvPr id="7" name="Picture 6" descr="LM_Auto_Icon_rev.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1000" y="509104"/>
            <a:ext cx="990600" cy="744488"/>
          </a:xfrm>
          <a:prstGeom prst="rect">
            <a:avLst/>
          </a:prstGeom>
        </p:spPr>
      </p:pic>
      <p:pic>
        <p:nvPicPr>
          <p:cNvPr id="13" name="Picture 12" descr="LM_Home_Icon_rev.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47800" y="384194"/>
            <a:ext cx="914400" cy="873105"/>
          </a:xfrm>
          <a:prstGeom prst="rect">
            <a:avLst/>
          </a:prstGeom>
        </p:spPr>
      </p:pic>
    </p:spTree>
    <p:extLst>
      <p:ext uri="{BB962C8B-B14F-4D97-AF65-F5344CB8AC3E}">
        <p14:creationId xmlns:p14="http://schemas.microsoft.com/office/powerpoint/2010/main" val="1590319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7/25/2018</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36896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7/25/2018</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09145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7/25/2018</a:t>
            </a:fld>
            <a:endParaRPr lang="en-US"/>
          </a:p>
        </p:txBody>
      </p:sp>
      <p:sp>
        <p:nvSpPr>
          <p:cNvPr id="8"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7903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7/25/2018</a:t>
            </a:fld>
            <a:endParaRPr lang="en-US"/>
          </a:p>
        </p:txBody>
      </p:sp>
      <p:sp>
        <p:nvSpPr>
          <p:cNvPr id="8" name="Footer Placeholder 7"/>
          <p:cNvSpPr>
            <a:spLocks noGrp="1"/>
          </p:cNvSpPr>
          <p:nvPr>
            <p:ph type="ftr" sz="quarter" idx="11"/>
          </p:nvPr>
        </p:nvSpPr>
        <p:spPr/>
        <p:txBody>
          <a:bodyPr/>
          <a:lstStyle/>
          <a:p>
            <a:r>
              <a:rPr lang="en-US"/>
              <a:t>Kwartler CSCI S-96</a:t>
            </a:r>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502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7/25/2018</a:t>
            </a:fld>
            <a:endParaRPr lang="en-US"/>
          </a:p>
        </p:txBody>
      </p:sp>
      <p:sp>
        <p:nvSpPr>
          <p:cNvPr id="6"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28521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7/25/2018</a:t>
            </a:fld>
            <a:endParaRPr lang="en-US"/>
          </a:p>
        </p:txBody>
      </p:sp>
      <p:sp>
        <p:nvSpPr>
          <p:cNvPr id="5"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6"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24133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2"/>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79"/>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7/25/2018</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586237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5"/>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7/25/2018</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195424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7/25/2018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0209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6.xml"/><Relationship Id="rId5" Type="http://schemas.openxmlformats.org/officeDocument/2006/relationships/image" Target="../media/image12.jpeg"/><Relationship Id="rId4" Type="http://schemas.openxmlformats.org/officeDocument/2006/relationships/image" Target="../media/image11.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hyperlink" Target="https://www.lendingclub.com/info/download-data.action" TargetMode="External"/><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3" Type="http://schemas.openxmlformats.org/officeDocument/2006/relationships/hyperlink" Target="mtggoldfish.com" TargetMode="External"/><Relationship Id="rId2" Type="http://schemas.openxmlformats.org/officeDocument/2006/relationships/image" Target="../media/image32.png"/><Relationship Id="rId1" Type="http://schemas.openxmlformats.org/officeDocument/2006/relationships/slideLayout" Target="../slideLayouts/slideLayout6.xml"/><Relationship Id="rId4" Type="http://schemas.openxmlformats.org/officeDocument/2006/relationships/hyperlink" Target="mtgstocks.com"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6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www.youtube.com/watch?v=9OnBQt-8ntk" TargetMode="Externa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6.xml"/><Relationship Id="rId4" Type="http://schemas.openxmlformats.org/officeDocument/2006/relationships/image" Target="../media/image39.png"/></Relationships>
</file>

<file path=ppt/slides/_rels/slide6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hyperlink" Target="http://magic.tcgplayer.com/db/search_result.asp?Set_Name=Iconic%20Masters" TargetMode="Externa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7A20D1-C38F-40A5-B020-EBD3D0FC1155}"/>
              </a:ext>
            </a:extLst>
          </p:cNvPr>
          <p:cNvSpPr>
            <a:spLocks noGrp="1"/>
          </p:cNvSpPr>
          <p:nvPr>
            <p:ph type="ctrTitle"/>
          </p:nvPr>
        </p:nvSpPr>
        <p:spPr/>
        <p:txBody>
          <a:bodyPr/>
          <a:lstStyle/>
          <a:p>
            <a:r>
              <a:rPr lang="en-US" dirty="0"/>
              <a:t>Securities, Financial Risk Modeling &amp; Non-Traditional Market Making</a:t>
            </a:r>
          </a:p>
        </p:txBody>
      </p:sp>
      <p:sp>
        <p:nvSpPr>
          <p:cNvPr id="3" name="Subtitle 2">
            <a:extLst>
              <a:ext uri="{FF2B5EF4-FFF2-40B4-BE49-F238E27FC236}">
                <a16:creationId xmlns:a16="http://schemas.microsoft.com/office/drawing/2014/main" xmlns="" id="{629F9E77-3FDD-40CA-82E9-3C67E139D3A1}"/>
              </a:ext>
            </a:extLst>
          </p:cNvPr>
          <p:cNvSpPr>
            <a:spLocks noGrp="1"/>
          </p:cNvSpPr>
          <p:nvPr>
            <p:ph type="subTitle" idx="1"/>
          </p:nvPr>
        </p:nvSpPr>
        <p:spPr/>
        <p:txBody>
          <a:bodyPr/>
          <a:lstStyle/>
          <a:p>
            <a:endParaRPr lang="en-US"/>
          </a:p>
        </p:txBody>
      </p:sp>
      <p:sp>
        <p:nvSpPr>
          <p:cNvPr id="4" name="Date Placeholder 3">
            <a:extLst>
              <a:ext uri="{FF2B5EF4-FFF2-40B4-BE49-F238E27FC236}">
                <a16:creationId xmlns:a16="http://schemas.microsoft.com/office/drawing/2014/main" xmlns="" id="{8909B2EE-DD66-4058-A696-AC289906954A}"/>
              </a:ext>
            </a:extLst>
          </p:cNvPr>
          <p:cNvSpPr>
            <a:spLocks noGrp="1"/>
          </p:cNvSpPr>
          <p:nvPr>
            <p:ph type="dt" sz="half" idx="10"/>
          </p:nvPr>
        </p:nvSpPr>
        <p:spPr/>
        <p:txBody>
          <a:bodyPr/>
          <a:lstStyle/>
          <a:p>
            <a:fld id="{5738B90E-0779-4C36-915C-6F05FCD89456}" type="datetime1">
              <a:rPr lang="en-US" smtClean="0"/>
              <a:t>7/25/2018</a:t>
            </a:fld>
            <a:endParaRPr lang="en-US"/>
          </a:p>
        </p:txBody>
      </p:sp>
      <p:sp>
        <p:nvSpPr>
          <p:cNvPr id="5" name="Slide Number Placeholder 4">
            <a:extLst>
              <a:ext uri="{FF2B5EF4-FFF2-40B4-BE49-F238E27FC236}">
                <a16:creationId xmlns:a16="http://schemas.microsoft.com/office/drawing/2014/main" xmlns="" id="{A46ACE7D-882D-448A-8D8E-544494B44B9F}"/>
              </a:ext>
            </a:extLst>
          </p:cNvPr>
          <p:cNvSpPr>
            <a:spLocks noGrp="1"/>
          </p:cNvSpPr>
          <p:nvPr>
            <p:ph type="sldNum" sz="quarter" idx="12"/>
          </p:nvPr>
        </p:nvSpPr>
        <p:spPr/>
        <p:txBody>
          <a:bodyPr/>
          <a:lstStyle/>
          <a:p>
            <a:fld id="{37290FF7-652B-4475-AEAB-8B1A5D23AE09}" type="slidenum">
              <a:rPr lang="en-US" smtClean="0"/>
              <a:t>1</a:t>
            </a:fld>
            <a:endParaRPr lang="en-US"/>
          </a:p>
        </p:txBody>
      </p:sp>
      <p:sp>
        <p:nvSpPr>
          <p:cNvPr id="6" name="Footer Placeholder 5">
            <a:extLst>
              <a:ext uri="{FF2B5EF4-FFF2-40B4-BE49-F238E27FC236}">
                <a16:creationId xmlns:a16="http://schemas.microsoft.com/office/drawing/2014/main" xmlns="" id="{31E96655-E1DA-41A3-90E3-F63E0ECB1AE6}"/>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267810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Financial Risk Modeling</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0242" name="Picture 2" descr="Image result for meme stock mark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4636" y="1582236"/>
            <a:ext cx="4391025" cy="3838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4924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Let’s zoom into Technical Trading Rules (TTR)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314325" y="1343033"/>
            <a:ext cx="8686799" cy="6495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Our learning goal is to use and understand some of the common technical indicators which affect you as a saver, pension holder, stock trader etc.  </a:t>
            </a:r>
            <a:endParaRPr lang="en-US" dirty="0"/>
          </a:p>
        </p:txBody>
      </p:sp>
      <p:sp>
        <p:nvSpPr>
          <p:cNvPr id="7" name="Rectangle 6"/>
          <p:cNvSpPr/>
          <p:nvPr/>
        </p:nvSpPr>
        <p:spPr>
          <a:xfrm>
            <a:off x="323850" y="2027485"/>
            <a:ext cx="8686799" cy="5905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Our learning goal is NOT to make you into a trader, or convince you that you are now qualified to be a technical trader. </a:t>
            </a:r>
            <a:endParaRPr lang="en-US" dirty="0"/>
          </a:p>
        </p:txBody>
      </p:sp>
    </p:spTree>
    <p:extLst>
      <p:ext uri="{BB962C8B-B14F-4D97-AF65-F5344CB8AC3E}">
        <p14:creationId xmlns:p14="http://schemas.microsoft.com/office/powerpoint/2010/main" val="4084460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Stock Prices represent a time series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2171699" y="1495425"/>
            <a:ext cx="5491162" cy="3047903"/>
          </a:xfrm>
          <a:prstGeom prst="rect">
            <a:avLst/>
          </a:prstGeom>
        </p:spPr>
      </p:pic>
      <p:sp>
        <p:nvSpPr>
          <p:cNvPr id="7" name="TextBox 6"/>
          <p:cNvSpPr txBox="1"/>
          <p:nvPr/>
        </p:nvSpPr>
        <p:spPr>
          <a:xfrm>
            <a:off x="4000500" y="4843463"/>
            <a:ext cx="673582" cy="369332"/>
          </a:xfrm>
          <a:prstGeom prst="rect">
            <a:avLst/>
          </a:prstGeom>
          <a:noFill/>
        </p:spPr>
        <p:txBody>
          <a:bodyPr wrap="none" rtlCol="0">
            <a:spAutoFit/>
          </a:bodyPr>
          <a:lstStyle/>
          <a:p>
            <a:r>
              <a:rPr lang="en-US" b="1" dirty="0" smtClean="0"/>
              <a:t>TIME</a:t>
            </a:r>
            <a:endParaRPr lang="en-US" b="1" dirty="0"/>
          </a:p>
        </p:txBody>
      </p:sp>
      <p:cxnSp>
        <p:nvCxnSpPr>
          <p:cNvPr id="9" name="Straight Arrow Connector 8"/>
          <p:cNvCxnSpPr/>
          <p:nvPr/>
        </p:nvCxnSpPr>
        <p:spPr>
          <a:xfrm>
            <a:off x="1914525" y="4786313"/>
            <a:ext cx="4972050"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1814512" y="1371601"/>
            <a:ext cx="0" cy="3157537"/>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rot="16200000">
            <a:off x="560904" y="2767014"/>
            <a:ext cx="1828257" cy="369332"/>
          </a:xfrm>
          <a:prstGeom prst="rect">
            <a:avLst/>
          </a:prstGeom>
          <a:noFill/>
        </p:spPr>
        <p:txBody>
          <a:bodyPr wrap="none" rtlCol="0">
            <a:spAutoFit/>
          </a:bodyPr>
          <a:lstStyle/>
          <a:p>
            <a:r>
              <a:rPr lang="en-US" b="1" dirty="0" smtClean="0"/>
              <a:t>PRICE or Volume</a:t>
            </a:r>
            <a:endParaRPr lang="en-US" b="1" dirty="0"/>
          </a:p>
        </p:txBody>
      </p:sp>
      <p:sp>
        <p:nvSpPr>
          <p:cNvPr id="13" name="Rectangle 12"/>
          <p:cNvSpPr/>
          <p:nvPr/>
        </p:nvSpPr>
        <p:spPr>
          <a:xfrm>
            <a:off x="185738" y="5343540"/>
            <a:ext cx="8686799" cy="75723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BUT they are very hard to forecast due to external forces such as macro economic, international politics, sector/competitor actions, weather etc.  From a forecasting perspective stock prices are often considered a “random walk” meaning traditional econometric forecasting techniques do not apply. </a:t>
            </a:r>
            <a:endParaRPr lang="en-US" sz="1600" dirty="0">
              <a:solidFill>
                <a:schemeClr val="tx1"/>
              </a:solidFill>
            </a:endParaRPr>
          </a:p>
        </p:txBody>
      </p:sp>
    </p:spTree>
    <p:extLst>
      <p:ext uri="{BB962C8B-B14F-4D97-AF65-F5344CB8AC3E}">
        <p14:creationId xmlns:p14="http://schemas.microsoft.com/office/powerpoint/2010/main" val="1337521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happened to US Steel?</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rotWithShape="1">
          <a:blip r:embed="rId2"/>
          <a:srcRect t="14112"/>
          <a:stretch/>
        </p:blipFill>
        <p:spPr>
          <a:xfrm>
            <a:off x="347662" y="1557337"/>
            <a:ext cx="3762375" cy="4376736"/>
          </a:xfrm>
          <a:prstGeom prst="rect">
            <a:avLst/>
          </a:prstGeom>
        </p:spPr>
      </p:pic>
      <p:sp>
        <p:nvSpPr>
          <p:cNvPr id="7" name="Isosceles Triangle 6"/>
          <p:cNvSpPr/>
          <p:nvPr/>
        </p:nvSpPr>
        <p:spPr>
          <a:xfrm rot="5400000">
            <a:off x="3128962" y="3243265"/>
            <a:ext cx="3914775" cy="57150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200025" y="1085850"/>
            <a:ext cx="1213794" cy="369332"/>
          </a:xfrm>
          <a:prstGeom prst="rect">
            <a:avLst/>
          </a:prstGeom>
          <a:noFill/>
        </p:spPr>
        <p:txBody>
          <a:bodyPr wrap="none" rtlCol="0">
            <a:spAutoFit/>
          </a:bodyPr>
          <a:lstStyle/>
          <a:p>
            <a:r>
              <a:rPr lang="en-US" dirty="0" smtClean="0"/>
              <a:t>Daily Chart</a:t>
            </a:r>
            <a:endParaRPr lang="en-US" dirty="0"/>
          </a:p>
        </p:txBody>
      </p:sp>
      <p:sp>
        <p:nvSpPr>
          <p:cNvPr id="10" name="TextBox 9"/>
          <p:cNvSpPr txBox="1"/>
          <p:nvPr/>
        </p:nvSpPr>
        <p:spPr>
          <a:xfrm>
            <a:off x="5843587" y="2857500"/>
            <a:ext cx="2249847" cy="923330"/>
          </a:xfrm>
          <a:prstGeom prst="rect">
            <a:avLst/>
          </a:prstGeom>
          <a:noFill/>
        </p:spPr>
        <p:txBody>
          <a:bodyPr wrap="none" rtlCol="0">
            <a:spAutoFit/>
          </a:bodyPr>
          <a:lstStyle/>
          <a:p>
            <a:r>
              <a:rPr lang="en-US" dirty="0" smtClean="0"/>
              <a:t>4/25/17 Close : $31</a:t>
            </a:r>
          </a:p>
          <a:p>
            <a:r>
              <a:rPr lang="en-US" dirty="0" smtClean="0"/>
              <a:t>4/26/17 Close: $22</a:t>
            </a:r>
          </a:p>
          <a:p>
            <a:r>
              <a:rPr lang="en-US" dirty="0" smtClean="0"/>
              <a:t>4/26/17 Volume spike</a:t>
            </a:r>
            <a:endParaRPr lang="en-US" dirty="0"/>
          </a:p>
        </p:txBody>
      </p:sp>
    </p:spTree>
    <p:extLst>
      <p:ext uri="{BB962C8B-B14F-4D97-AF65-F5344CB8AC3E}">
        <p14:creationId xmlns:p14="http://schemas.microsoft.com/office/powerpoint/2010/main" val="15002468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other forces can impact US Steel?</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Isosceles Triangle 6"/>
          <p:cNvSpPr/>
          <p:nvPr/>
        </p:nvSpPr>
        <p:spPr>
          <a:xfrm rot="5400000">
            <a:off x="3128962" y="3243265"/>
            <a:ext cx="3914775" cy="57150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729287" y="2100263"/>
            <a:ext cx="3300413" cy="1477328"/>
          </a:xfrm>
          <a:prstGeom prst="rect">
            <a:avLst/>
          </a:prstGeom>
          <a:noFill/>
        </p:spPr>
        <p:txBody>
          <a:bodyPr wrap="square" rtlCol="0">
            <a:spAutoFit/>
          </a:bodyPr>
          <a:lstStyle/>
          <a:p>
            <a:r>
              <a:rPr lang="en-US" dirty="0" smtClean="0"/>
              <a:t>After </a:t>
            </a:r>
            <a:r>
              <a:rPr lang="en-US" dirty="0"/>
              <a:t> </a:t>
            </a:r>
            <a:r>
              <a:rPr lang="en-US" dirty="0" smtClean="0"/>
              <a:t>the disappointing quarter (self-inflicted) the stock rose dramatically. Why?</a:t>
            </a:r>
          </a:p>
          <a:p>
            <a:r>
              <a:rPr lang="en-US" dirty="0" smtClean="0"/>
              <a:t>5/15/17:  ~$20</a:t>
            </a:r>
          </a:p>
          <a:p>
            <a:r>
              <a:rPr lang="en-US" dirty="0" smtClean="0"/>
              <a:t>2/26/18:  ~$45</a:t>
            </a:r>
            <a:endParaRPr lang="en-US" dirty="0"/>
          </a:p>
        </p:txBody>
      </p:sp>
      <p:pic>
        <p:nvPicPr>
          <p:cNvPr id="9" name="Picture 8"/>
          <p:cNvPicPr>
            <a:picLocks noChangeAspect="1"/>
          </p:cNvPicPr>
          <p:nvPr/>
        </p:nvPicPr>
        <p:blipFill rotWithShape="1">
          <a:blip r:embed="rId2"/>
          <a:srcRect r="26199"/>
          <a:stretch/>
        </p:blipFill>
        <p:spPr>
          <a:xfrm>
            <a:off x="371474" y="1447799"/>
            <a:ext cx="2857501" cy="4759226"/>
          </a:xfrm>
          <a:prstGeom prst="rect">
            <a:avLst/>
          </a:prstGeom>
        </p:spPr>
      </p:pic>
      <p:sp>
        <p:nvSpPr>
          <p:cNvPr id="10" name="TextBox 9"/>
          <p:cNvSpPr txBox="1"/>
          <p:nvPr/>
        </p:nvSpPr>
        <p:spPr>
          <a:xfrm>
            <a:off x="200025" y="1085850"/>
            <a:ext cx="1439368" cy="369332"/>
          </a:xfrm>
          <a:prstGeom prst="rect">
            <a:avLst/>
          </a:prstGeom>
          <a:noFill/>
        </p:spPr>
        <p:txBody>
          <a:bodyPr wrap="none" rtlCol="0">
            <a:spAutoFit/>
          </a:bodyPr>
          <a:lstStyle/>
          <a:p>
            <a:r>
              <a:rPr lang="en-US" dirty="0" smtClean="0"/>
              <a:t>Weekly Chart</a:t>
            </a:r>
            <a:endParaRPr lang="en-US" dirty="0"/>
          </a:p>
        </p:txBody>
      </p:sp>
      <p:sp>
        <p:nvSpPr>
          <p:cNvPr id="11" name="Rectangle 10"/>
          <p:cNvSpPr/>
          <p:nvPr/>
        </p:nvSpPr>
        <p:spPr>
          <a:xfrm>
            <a:off x="971550" y="3128963"/>
            <a:ext cx="400050" cy="124301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p:nvPr/>
        </p:nvCxnSpPr>
        <p:spPr>
          <a:xfrm flipV="1">
            <a:off x="1400175" y="1900238"/>
            <a:ext cx="1700213" cy="18859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13815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other forces can impact US Steel?</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Isosceles Triangle 6"/>
          <p:cNvSpPr/>
          <p:nvPr/>
        </p:nvSpPr>
        <p:spPr>
          <a:xfrm rot="5400000">
            <a:off x="3128962" y="3243265"/>
            <a:ext cx="3914775" cy="57150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729287" y="2100263"/>
            <a:ext cx="3300413" cy="2862322"/>
          </a:xfrm>
          <a:prstGeom prst="rect">
            <a:avLst/>
          </a:prstGeom>
          <a:noFill/>
        </p:spPr>
        <p:txBody>
          <a:bodyPr wrap="square" rtlCol="0">
            <a:spAutoFit/>
          </a:bodyPr>
          <a:lstStyle/>
          <a:p>
            <a:r>
              <a:rPr lang="en-US" dirty="0" smtClean="0"/>
              <a:t>After rhetoric of a trade war (international politics) with steel tariffs on their foreign competitors the price retreated and is now in a range.  Why?</a:t>
            </a:r>
          </a:p>
          <a:p>
            <a:r>
              <a:rPr lang="en-US" dirty="0" smtClean="0"/>
              <a:t>4/25/17: $</a:t>
            </a:r>
            <a:r>
              <a:rPr lang="en-US" dirty="0"/>
              <a:t>31</a:t>
            </a:r>
          </a:p>
          <a:p>
            <a:r>
              <a:rPr lang="en-US" dirty="0" smtClean="0"/>
              <a:t>4/26/17: $22</a:t>
            </a:r>
          </a:p>
          <a:p>
            <a:r>
              <a:rPr lang="en-US" dirty="0" smtClean="0"/>
              <a:t>2/26/18:  ~$45</a:t>
            </a:r>
          </a:p>
          <a:p>
            <a:r>
              <a:rPr lang="en-US" dirty="0" smtClean="0"/>
              <a:t>4/16/18: ~$36</a:t>
            </a:r>
          </a:p>
          <a:p>
            <a:r>
              <a:rPr lang="en-US" dirty="0" smtClean="0"/>
              <a:t>6/16/18 </a:t>
            </a:r>
            <a:r>
              <a:rPr lang="en-US" dirty="0"/>
              <a:t>~$</a:t>
            </a:r>
            <a:r>
              <a:rPr lang="en-US" dirty="0" smtClean="0"/>
              <a:t>36</a:t>
            </a:r>
            <a:endParaRPr lang="en-US" dirty="0"/>
          </a:p>
        </p:txBody>
      </p:sp>
      <p:pic>
        <p:nvPicPr>
          <p:cNvPr id="9" name="Picture 8"/>
          <p:cNvPicPr>
            <a:picLocks noChangeAspect="1"/>
          </p:cNvPicPr>
          <p:nvPr/>
        </p:nvPicPr>
        <p:blipFill>
          <a:blip r:embed="rId2"/>
          <a:stretch>
            <a:fillRect/>
          </a:stretch>
        </p:blipFill>
        <p:spPr>
          <a:xfrm>
            <a:off x="371474" y="1447799"/>
            <a:ext cx="3871913" cy="4759226"/>
          </a:xfrm>
          <a:prstGeom prst="rect">
            <a:avLst/>
          </a:prstGeom>
        </p:spPr>
      </p:pic>
      <p:sp>
        <p:nvSpPr>
          <p:cNvPr id="10" name="TextBox 9"/>
          <p:cNvSpPr txBox="1"/>
          <p:nvPr/>
        </p:nvSpPr>
        <p:spPr>
          <a:xfrm>
            <a:off x="200025" y="1085850"/>
            <a:ext cx="1439368" cy="369332"/>
          </a:xfrm>
          <a:prstGeom prst="rect">
            <a:avLst/>
          </a:prstGeom>
          <a:noFill/>
        </p:spPr>
        <p:txBody>
          <a:bodyPr wrap="none" rtlCol="0">
            <a:spAutoFit/>
          </a:bodyPr>
          <a:lstStyle/>
          <a:p>
            <a:r>
              <a:rPr lang="en-US" dirty="0" smtClean="0"/>
              <a:t>Weekly Chart</a:t>
            </a:r>
            <a:endParaRPr lang="en-US" dirty="0"/>
          </a:p>
        </p:txBody>
      </p:sp>
      <p:sp>
        <p:nvSpPr>
          <p:cNvPr id="11" name="Rectangle 10"/>
          <p:cNvSpPr/>
          <p:nvPr/>
        </p:nvSpPr>
        <p:spPr>
          <a:xfrm>
            <a:off x="971550" y="3128963"/>
            <a:ext cx="400050" cy="124301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p:nvPr/>
        </p:nvCxnSpPr>
        <p:spPr>
          <a:xfrm flipV="1">
            <a:off x="1400175" y="1800225"/>
            <a:ext cx="1757363" cy="198596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endCxn id="18" idx="0"/>
          </p:cNvCxnSpPr>
          <p:nvPr/>
        </p:nvCxnSpPr>
        <p:spPr>
          <a:xfrm>
            <a:off x="3214688" y="1743075"/>
            <a:ext cx="492919" cy="7715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3257550" y="2514600"/>
            <a:ext cx="900113" cy="6572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81996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other forces can impact US Steel?</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16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Isosceles Triangle 6"/>
          <p:cNvSpPr/>
          <p:nvPr/>
        </p:nvSpPr>
        <p:spPr>
          <a:xfrm rot="5400000">
            <a:off x="3128962" y="3243265"/>
            <a:ext cx="3914775" cy="57150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514975" y="2100263"/>
            <a:ext cx="3514725" cy="3139321"/>
          </a:xfrm>
          <a:prstGeom prst="rect">
            <a:avLst/>
          </a:prstGeom>
          <a:noFill/>
        </p:spPr>
        <p:txBody>
          <a:bodyPr wrap="square" rtlCol="0">
            <a:spAutoFit/>
          </a:bodyPr>
          <a:lstStyle/>
          <a:p>
            <a:r>
              <a:rPr lang="en-US" dirty="0" smtClean="0"/>
              <a:t>Now the trade war has shifted towards talk about auto tariffs, coupled with high auto inventory. Given trade and automotive inventory  uncertainty, the range is likely to continue.</a:t>
            </a:r>
          </a:p>
          <a:p>
            <a:r>
              <a:rPr lang="en-US" dirty="0"/>
              <a:t>4/25/17: $31</a:t>
            </a:r>
          </a:p>
          <a:p>
            <a:r>
              <a:rPr lang="en-US" dirty="0"/>
              <a:t>4/26/17: $22</a:t>
            </a:r>
          </a:p>
          <a:p>
            <a:r>
              <a:rPr lang="en-US" dirty="0"/>
              <a:t>2/26/18:  ~$45</a:t>
            </a:r>
          </a:p>
          <a:p>
            <a:r>
              <a:rPr lang="en-US" dirty="0"/>
              <a:t>4/16/18: ~$36</a:t>
            </a:r>
          </a:p>
          <a:p>
            <a:r>
              <a:rPr lang="en-US" dirty="0"/>
              <a:t>6/16/18 ~$36</a:t>
            </a:r>
          </a:p>
        </p:txBody>
      </p:sp>
      <p:pic>
        <p:nvPicPr>
          <p:cNvPr id="9" name="Picture 8"/>
          <p:cNvPicPr>
            <a:picLocks noChangeAspect="1"/>
          </p:cNvPicPr>
          <p:nvPr/>
        </p:nvPicPr>
        <p:blipFill>
          <a:blip r:embed="rId2"/>
          <a:stretch>
            <a:fillRect/>
          </a:stretch>
        </p:blipFill>
        <p:spPr>
          <a:xfrm>
            <a:off x="371474" y="1447799"/>
            <a:ext cx="3871913" cy="4759226"/>
          </a:xfrm>
          <a:prstGeom prst="rect">
            <a:avLst/>
          </a:prstGeom>
        </p:spPr>
      </p:pic>
      <p:sp>
        <p:nvSpPr>
          <p:cNvPr id="10" name="TextBox 9"/>
          <p:cNvSpPr txBox="1"/>
          <p:nvPr/>
        </p:nvSpPr>
        <p:spPr>
          <a:xfrm>
            <a:off x="200025" y="1085850"/>
            <a:ext cx="1439368" cy="369332"/>
          </a:xfrm>
          <a:prstGeom prst="rect">
            <a:avLst/>
          </a:prstGeom>
          <a:noFill/>
        </p:spPr>
        <p:txBody>
          <a:bodyPr wrap="none" rtlCol="0">
            <a:spAutoFit/>
          </a:bodyPr>
          <a:lstStyle/>
          <a:p>
            <a:r>
              <a:rPr lang="en-US" dirty="0" smtClean="0"/>
              <a:t>Weekly Chart</a:t>
            </a:r>
            <a:endParaRPr lang="en-US" dirty="0"/>
          </a:p>
        </p:txBody>
      </p:sp>
      <p:sp>
        <p:nvSpPr>
          <p:cNvPr id="11" name="Rectangle 10"/>
          <p:cNvSpPr/>
          <p:nvPr/>
        </p:nvSpPr>
        <p:spPr>
          <a:xfrm>
            <a:off x="971550" y="3128963"/>
            <a:ext cx="400050" cy="124301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p:nvPr/>
        </p:nvCxnSpPr>
        <p:spPr>
          <a:xfrm flipV="1">
            <a:off x="1400175" y="1800225"/>
            <a:ext cx="1757363" cy="198596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endCxn id="18" idx="0"/>
          </p:cNvCxnSpPr>
          <p:nvPr/>
        </p:nvCxnSpPr>
        <p:spPr>
          <a:xfrm>
            <a:off x="3214688" y="1743075"/>
            <a:ext cx="492919" cy="7715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3257550" y="2514600"/>
            <a:ext cx="900113" cy="6572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66687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a:xfrm>
            <a:off x="200025" y="365126"/>
            <a:ext cx="8943975" cy="591477"/>
          </a:xfrm>
        </p:spPr>
        <p:txBody>
          <a:bodyPr/>
          <a:lstStyle/>
          <a:p>
            <a:r>
              <a:rPr lang="en-US" sz="2800" dirty="0" smtClean="0"/>
              <a:t>So forecasting (pattern recognition) methods won’t work.</a:t>
            </a:r>
            <a:endParaRPr lang="en-US" sz="2800" dirty="0"/>
          </a:p>
        </p:txBody>
      </p:sp>
      <p:sp>
        <p:nvSpPr>
          <p:cNvPr id="4" name="Slide Number Placeholder 3"/>
          <p:cNvSpPr>
            <a:spLocks noGrp="1"/>
          </p:cNvSpPr>
          <p:nvPr>
            <p:ph type="sldNum" sz="quarter" idx="12"/>
          </p:nvPr>
        </p:nvSpPr>
        <p:spPr/>
        <p:txBody>
          <a:bodyPr/>
          <a:lstStyle/>
          <a:p>
            <a:fld id="{37290FF7-652B-4475-AEAB-8B1A5D23AE09}" type="slidenum">
              <a:rPr lang="en-US" smtClean="0"/>
              <a:t>17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Isosceles Triangle 6"/>
          <p:cNvSpPr/>
          <p:nvPr/>
        </p:nvSpPr>
        <p:spPr>
          <a:xfrm rot="5400000">
            <a:off x="3128962" y="3243265"/>
            <a:ext cx="3914775" cy="57150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486399" y="2071688"/>
            <a:ext cx="3300413" cy="1477328"/>
          </a:xfrm>
          <a:prstGeom prst="rect">
            <a:avLst/>
          </a:prstGeom>
          <a:noFill/>
        </p:spPr>
        <p:txBody>
          <a:bodyPr wrap="square" rtlCol="0">
            <a:spAutoFit/>
          </a:bodyPr>
          <a:lstStyle/>
          <a:p>
            <a:r>
              <a:rPr lang="en-US" dirty="0" smtClean="0"/>
              <a:t>Some stock movements are self-inflicted (quarterly miss), others political (tariffs) while others are based on out of sector (automotive) performance.</a:t>
            </a:r>
            <a:endParaRPr lang="en-US" dirty="0"/>
          </a:p>
        </p:txBody>
      </p:sp>
      <p:pic>
        <p:nvPicPr>
          <p:cNvPr id="9" name="Picture 8"/>
          <p:cNvPicPr>
            <a:picLocks noChangeAspect="1"/>
          </p:cNvPicPr>
          <p:nvPr/>
        </p:nvPicPr>
        <p:blipFill>
          <a:blip r:embed="rId2"/>
          <a:stretch>
            <a:fillRect/>
          </a:stretch>
        </p:blipFill>
        <p:spPr>
          <a:xfrm>
            <a:off x="371474" y="1447799"/>
            <a:ext cx="3871913" cy="4759226"/>
          </a:xfrm>
          <a:prstGeom prst="rect">
            <a:avLst/>
          </a:prstGeom>
        </p:spPr>
      </p:pic>
      <p:sp>
        <p:nvSpPr>
          <p:cNvPr id="10" name="TextBox 9"/>
          <p:cNvSpPr txBox="1"/>
          <p:nvPr/>
        </p:nvSpPr>
        <p:spPr>
          <a:xfrm>
            <a:off x="200025" y="1085850"/>
            <a:ext cx="1439368" cy="369332"/>
          </a:xfrm>
          <a:prstGeom prst="rect">
            <a:avLst/>
          </a:prstGeom>
          <a:noFill/>
        </p:spPr>
        <p:txBody>
          <a:bodyPr wrap="none" rtlCol="0">
            <a:spAutoFit/>
          </a:bodyPr>
          <a:lstStyle/>
          <a:p>
            <a:r>
              <a:rPr lang="en-US" dirty="0" smtClean="0"/>
              <a:t>Weekly Chart</a:t>
            </a:r>
            <a:endParaRPr lang="en-US" dirty="0"/>
          </a:p>
        </p:txBody>
      </p:sp>
    </p:spTree>
    <p:extLst>
      <p:ext uri="{BB962C8B-B14F-4D97-AF65-F5344CB8AC3E}">
        <p14:creationId xmlns:p14="http://schemas.microsoft.com/office/powerpoint/2010/main" val="26938043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4" name="Slide Number Placeholder 3"/>
          <p:cNvSpPr>
            <a:spLocks noGrp="1"/>
          </p:cNvSpPr>
          <p:nvPr>
            <p:ph type="sldNum" sz="quarter" idx="12"/>
          </p:nvPr>
        </p:nvSpPr>
        <p:spPr/>
        <p:txBody>
          <a:bodyPr/>
          <a:lstStyle/>
          <a:p>
            <a:fld id="{37290FF7-652B-4475-AEAB-8B1A5D23AE09}" type="slidenum">
              <a:rPr lang="en-US" smtClean="0"/>
              <a:t>18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itle 5"/>
          <p:cNvSpPr>
            <a:spLocks noGrp="1"/>
          </p:cNvSpPr>
          <p:nvPr>
            <p:ph type="title"/>
          </p:nvPr>
        </p:nvSpPr>
        <p:spPr/>
        <p:txBody>
          <a:bodyPr/>
          <a:lstStyle/>
          <a:p>
            <a:r>
              <a:rPr lang="en-US" dirty="0" smtClean="0"/>
              <a:t>Meanwhile, US Steel was... producing steel.</a:t>
            </a:r>
            <a:endParaRPr lang="en-US" dirty="0"/>
          </a:p>
        </p:txBody>
      </p:sp>
      <p:pic>
        <p:nvPicPr>
          <p:cNvPr id="1026" name="Picture 2" descr="Image result for images us stee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2036" y="1202491"/>
            <a:ext cx="3200400" cy="21267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steel pla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5826" y="1202491"/>
            <a:ext cx="3200400" cy="206106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steel plan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835826" y="3489501"/>
            <a:ext cx="3200400" cy="214833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steel plan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2036" y="3489501"/>
            <a:ext cx="3200400" cy="21336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571500" y="5786652"/>
            <a:ext cx="8001000" cy="4810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Coincidentally, a belief investor would not have bought or sold but fundamental, technical and HFT would have been in and out at different times. </a:t>
            </a:r>
            <a:endParaRPr lang="en-US" sz="1600" dirty="0">
              <a:solidFill>
                <a:schemeClr val="tx1"/>
              </a:solidFill>
            </a:endParaRPr>
          </a:p>
        </p:txBody>
      </p:sp>
    </p:spTree>
    <p:extLst>
      <p:ext uri="{BB962C8B-B14F-4D97-AF65-F5344CB8AC3E}">
        <p14:creationId xmlns:p14="http://schemas.microsoft.com/office/powerpoint/2010/main" val="35021490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a:xfrm>
            <a:off x="245660" y="214998"/>
            <a:ext cx="8789158" cy="591477"/>
          </a:xfrm>
        </p:spPr>
        <p:txBody>
          <a:bodyPr/>
          <a:lstStyle/>
          <a:p>
            <a:r>
              <a:rPr lang="en-US" sz="2800" dirty="0" smtClean="0"/>
              <a:t>So instead of forecasting, can we identify indicators to move into or out of positions?</a:t>
            </a:r>
            <a:endParaRPr lang="en-US" sz="2800" dirty="0"/>
          </a:p>
        </p:txBody>
      </p:sp>
      <p:sp>
        <p:nvSpPr>
          <p:cNvPr id="4" name="Slide Number Placeholder 3"/>
          <p:cNvSpPr>
            <a:spLocks noGrp="1"/>
          </p:cNvSpPr>
          <p:nvPr>
            <p:ph type="sldNum" sz="quarter" idx="12"/>
          </p:nvPr>
        </p:nvSpPr>
        <p:spPr/>
        <p:txBody>
          <a:bodyPr/>
          <a:lstStyle/>
          <a:p>
            <a:fld id="{37290FF7-652B-4475-AEAB-8B1A5D23AE09}" type="slidenum">
              <a:rPr lang="en-US" smtClean="0"/>
              <a:t>19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8" name="Rectangle 7"/>
          <p:cNvSpPr/>
          <p:nvPr/>
        </p:nvSpPr>
        <p:spPr>
          <a:xfrm>
            <a:off x="185738" y="5459103"/>
            <a:ext cx="8686799" cy="6414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For expediency we will cover 3 indicators but there are many more and you could even develop your own.</a:t>
            </a:r>
            <a:endParaRPr lang="en-US" dirty="0"/>
          </a:p>
        </p:txBody>
      </p:sp>
      <p:sp>
        <p:nvSpPr>
          <p:cNvPr id="9" name="TextBox 8"/>
          <p:cNvSpPr txBox="1"/>
          <p:nvPr/>
        </p:nvSpPr>
        <p:spPr>
          <a:xfrm>
            <a:off x="286603" y="1610436"/>
            <a:ext cx="2896947" cy="584775"/>
          </a:xfrm>
          <a:prstGeom prst="rect">
            <a:avLst/>
          </a:prstGeom>
          <a:solidFill>
            <a:schemeClr val="accent5"/>
          </a:solidFill>
        </p:spPr>
        <p:txBody>
          <a:bodyPr wrap="none" rtlCol="0">
            <a:spAutoFit/>
          </a:bodyPr>
          <a:lstStyle/>
          <a:p>
            <a:r>
              <a:rPr lang="en-US" sz="3200" dirty="0">
                <a:latin typeface="Consolas" panose="020B0609020204030204" pitchFamily="49" charset="0"/>
                <a:cs typeface="Consolas" panose="020B0609020204030204" pitchFamily="49" charset="0"/>
              </a:rPr>
              <a:t>l</a:t>
            </a:r>
            <a:r>
              <a:rPr lang="en-US" sz="3200" dirty="0" smtClean="0">
                <a:latin typeface="Consolas" panose="020B0609020204030204" pitchFamily="49" charset="0"/>
                <a:cs typeface="Consolas" panose="020B0609020204030204" pitchFamily="49" charset="0"/>
              </a:rPr>
              <a:t>ibrary(TTR)</a:t>
            </a:r>
            <a:endParaRPr lang="en-US" sz="3200" dirty="0">
              <a:latin typeface="Consolas" panose="020B0609020204030204" pitchFamily="49" charset="0"/>
              <a:cs typeface="Consolas" panose="020B0609020204030204" pitchFamily="49" charset="0"/>
            </a:endParaRPr>
          </a:p>
        </p:txBody>
      </p:sp>
      <p:sp>
        <p:nvSpPr>
          <p:cNvPr id="10" name="TextBox 9"/>
          <p:cNvSpPr txBox="1"/>
          <p:nvPr/>
        </p:nvSpPr>
        <p:spPr>
          <a:xfrm>
            <a:off x="218364" y="2784144"/>
            <a:ext cx="7151317" cy="1200329"/>
          </a:xfrm>
          <a:prstGeom prst="rect">
            <a:avLst/>
          </a:prstGeom>
          <a:solidFill>
            <a:schemeClr val="accent5"/>
          </a:solidFill>
        </p:spPr>
        <p:txBody>
          <a:bodyPr wrap="none" rtlCol="0">
            <a:spAutoFit/>
          </a:bodyPr>
          <a:lstStyle>
            <a:defPPr>
              <a:defRPr lang="en-US"/>
            </a:defPPr>
            <a:lvl1pPr>
              <a:defRPr sz="3200">
                <a:latin typeface="Consolas" panose="020B0609020204030204" pitchFamily="49" charset="0"/>
                <a:cs typeface="Consolas" panose="020B0609020204030204" pitchFamily="49" charset="0"/>
              </a:defRPr>
            </a:lvl1pPr>
          </a:lstStyle>
          <a:p>
            <a:r>
              <a:rPr lang="en-US" sz="2400" dirty="0" smtClean="0"/>
              <a:t>SMA() #simple moving average</a:t>
            </a:r>
            <a:endParaRPr lang="en-US" sz="2400" dirty="0"/>
          </a:p>
          <a:p>
            <a:r>
              <a:rPr lang="en-US" sz="2400" dirty="0"/>
              <a:t>MACD</a:t>
            </a:r>
            <a:r>
              <a:rPr lang="en-US" sz="2400" dirty="0" smtClean="0"/>
              <a:t>() #moving </a:t>
            </a:r>
            <a:r>
              <a:rPr lang="en-US" sz="2400" dirty="0" err="1" smtClean="0"/>
              <a:t>avg</a:t>
            </a:r>
            <a:r>
              <a:rPr lang="en-US" sz="2400" dirty="0" smtClean="0"/>
              <a:t> convergence/divergence</a:t>
            </a:r>
            <a:endParaRPr lang="en-US" sz="2400" dirty="0"/>
          </a:p>
          <a:p>
            <a:r>
              <a:rPr lang="en-US" sz="2400" dirty="0" smtClean="0"/>
              <a:t>RSI() #Relative Strength Index</a:t>
            </a:r>
            <a:endParaRPr lang="en-US" sz="2400" dirty="0"/>
          </a:p>
        </p:txBody>
      </p:sp>
    </p:spTree>
    <p:extLst>
      <p:ext uri="{BB962C8B-B14F-4D97-AF65-F5344CB8AC3E}">
        <p14:creationId xmlns:p14="http://schemas.microsoft.com/office/powerpoint/2010/main" val="3346706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47809540"/>
              </p:ext>
            </p:extLst>
          </p:nvPr>
        </p:nvGraphicFramePr>
        <p:xfrm>
          <a:off x="614363" y="1111250"/>
          <a:ext cx="7915275" cy="3962400"/>
        </p:xfrm>
        <a:graphic>
          <a:graphicData uri="http://schemas.openxmlformats.org/drawingml/2006/table">
            <a:tbl>
              <a:tblPr firstRow="1" bandRow="1">
                <a:tableStyleId>{F5AB1C69-6EDB-4FF4-983F-18BD219EF322}</a:tableStyleId>
              </a:tblPr>
              <a:tblGrid>
                <a:gridCol w="1242805">
                  <a:extLst>
                    <a:ext uri="{9D8B030D-6E8A-4147-A177-3AD203B41FA5}">
                      <a16:colId xmlns:a16="http://schemas.microsoft.com/office/drawing/2014/main" xmlns="" val="20000"/>
                    </a:ext>
                  </a:extLst>
                </a:gridCol>
                <a:gridCol w="861296">
                  <a:extLst>
                    <a:ext uri="{9D8B030D-6E8A-4147-A177-3AD203B41FA5}">
                      <a16:colId xmlns:a16="http://schemas.microsoft.com/office/drawing/2014/main" xmlns="" val="20001"/>
                    </a:ext>
                  </a:extLst>
                </a:gridCol>
                <a:gridCol w="5811174">
                  <a:extLst>
                    <a:ext uri="{9D8B030D-6E8A-4147-A177-3AD203B41FA5}">
                      <a16:colId xmlns:a16="http://schemas.microsoft.com/office/drawing/2014/main" xmlns=""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a16="http://schemas.microsoft.com/office/drawing/2014/main" xmlns=""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a:t>
                      </a:r>
                      <a:endParaRPr lang="en-US" sz="2000" b="0" strike="noStrike" dirty="0">
                        <a:solidFill>
                          <a:schemeClr val="tx1"/>
                        </a:solidFill>
                      </a:endParaRPr>
                    </a:p>
                  </a:txBody>
                  <a:tcPr/>
                </a:tc>
                <a:extLst>
                  <a:ext uri="{0D108BD9-81ED-4DB2-BD59-A6C34878D82A}">
                    <a16:rowId xmlns:a16="http://schemas.microsoft.com/office/drawing/2014/main" xmlns="" val="1000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Financial Risk Modeling</a:t>
                      </a:r>
                      <a:endParaRPr lang="en-US" sz="2000" b="0" strike="noStrike" dirty="0">
                        <a:solidFill>
                          <a:schemeClr val="tx1"/>
                        </a:solidFill>
                      </a:endParaRPr>
                    </a:p>
                  </a:txBody>
                  <a:tcPr/>
                </a:tc>
                <a:extLst>
                  <a:ext uri="{0D108BD9-81ED-4DB2-BD59-A6C34878D82A}">
                    <a16:rowId xmlns:a16="http://schemas.microsoft.com/office/drawing/2014/main" xmlns="" val="1000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Non-Traditional Markets</a:t>
                      </a:r>
                      <a:endParaRPr lang="en-US" sz="2000" b="0" strike="noStrike" dirty="0">
                        <a:solidFill>
                          <a:schemeClr val="tx1"/>
                        </a:solidFill>
                      </a:endParaRPr>
                    </a:p>
                  </a:txBody>
                  <a:tcPr/>
                </a:tc>
                <a:extLst>
                  <a:ext uri="{0D108BD9-81ED-4DB2-BD59-A6C34878D82A}">
                    <a16:rowId xmlns:a16="http://schemas.microsoft.com/office/drawing/2014/main" xmlns="" val="100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7/25/2018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2</a:t>
            </a:fld>
            <a:endParaRPr lang="en-US"/>
          </a:p>
        </p:txBody>
      </p:sp>
    </p:spTree>
    <p:extLst>
      <p:ext uri="{BB962C8B-B14F-4D97-AF65-F5344CB8AC3E}">
        <p14:creationId xmlns:p14="http://schemas.microsoft.com/office/powerpoint/2010/main" val="2454613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is a moving average?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341195" y="1241945"/>
            <a:ext cx="8570793" cy="646331"/>
          </a:xfrm>
          <a:prstGeom prst="rect">
            <a:avLst/>
          </a:prstGeom>
          <a:noFill/>
        </p:spPr>
        <p:txBody>
          <a:bodyPr wrap="square" rtlCol="0">
            <a:spAutoFit/>
          </a:bodyPr>
          <a:lstStyle/>
          <a:p>
            <a:r>
              <a:rPr lang="en-US" dirty="0" smtClean="0"/>
              <a:t>A smoothing technique reducing noise in a data series.  Takes the average over “n” number of periods. </a:t>
            </a:r>
            <a:endParaRPr lang="en-US" dirty="0"/>
          </a:p>
        </p:txBody>
      </p:sp>
      <p:cxnSp>
        <p:nvCxnSpPr>
          <p:cNvPr id="14" name="Straight Connector 13"/>
          <p:cNvCxnSpPr/>
          <p:nvPr/>
        </p:nvCxnSpPr>
        <p:spPr>
          <a:xfrm>
            <a:off x="470848" y="2019869"/>
            <a:ext cx="8202304"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pic>
        <p:nvPicPr>
          <p:cNvPr id="17" name="Picture 16"/>
          <p:cNvPicPr>
            <a:picLocks noChangeAspect="1"/>
          </p:cNvPicPr>
          <p:nvPr/>
        </p:nvPicPr>
        <p:blipFill>
          <a:blip r:embed="rId2"/>
          <a:stretch>
            <a:fillRect/>
          </a:stretch>
        </p:blipFill>
        <p:spPr>
          <a:xfrm>
            <a:off x="206993" y="3363464"/>
            <a:ext cx="3819098" cy="2007835"/>
          </a:xfrm>
          <a:prstGeom prst="rect">
            <a:avLst/>
          </a:prstGeom>
        </p:spPr>
      </p:pic>
      <p:sp>
        <p:nvSpPr>
          <p:cNvPr id="22" name="Rectangle 21"/>
          <p:cNvSpPr/>
          <p:nvPr/>
        </p:nvSpPr>
        <p:spPr>
          <a:xfrm>
            <a:off x="266132" y="2228333"/>
            <a:ext cx="3814549" cy="1015663"/>
          </a:xfrm>
          <a:prstGeom prst="rect">
            <a:avLst/>
          </a:prstGeom>
          <a:solidFill>
            <a:schemeClr val="accent5"/>
          </a:solidFill>
        </p:spPr>
        <p:txBody>
          <a:bodyPr wrap="square">
            <a:spAutoFit/>
          </a:bodyPr>
          <a:lstStyle/>
          <a:p>
            <a:r>
              <a:rPr lang="en-US" sz="1200" dirty="0" err="1">
                <a:latin typeface="Consolas" panose="020B0609020204030204" pitchFamily="49" charset="0"/>
                <a:cs typeface="Consolas" panose="020B0609020204030204" pitchFamily="49" charset="0"/>
              </a:rPr>
              <a:t>set.seed</a:t>
            </a:r>
            <a:r>
              <a:rPr lang="en-US" sz="1200" dirty="0">
                <a:latin typeface="Consolas" panose="020B0609020204030204" pitchFamily="49" charset="0"/>
                <a:cs typeface="Consolas" panose="020B0609020204030204" pitchFamily="49" charset="0"/>
              </a:rPr>
              <a:t>(1234)</a:t>
            </a:r>
          </a:p>
          <a:p>
            <a:r>
              <a:rPr lang="en-US" sz="1200" dirty="0" err="1">
                <a:latin typeface="Consolas" panose="020B0609020204030204" pitchFamily="49" charset="0"/>
                <a:cs typeface="Consolas" panose="020B0609020204030204" pitchFamily="49" charset="0"/>
              </a:rPr>
              <a:t>vec</a:t>
            </a:r>
            <a:r>
              <a:rPr lang="en-US" sz="1200" dirty="0">
                <a:latin typeface="Consolas" panose="020B0609020204030204" pitchFamily="49" charset="0"/>
                <a:cs typeface="Consolas" panose="020B0609020204030204" pitchFamily="49" charset="0"/>
              </a:rPr>
              <a:t> &lt;-</a:t>
            </a:r>
            <a:r>
              <a:rPr lang="en-US" sz="1200" dirty="0" err="1">
                <a:latin typeface="Consolas" panose="020B0609020204030204" pitchFamily="49" charset="0"/>
                <a:cs typeface="Consolas" panose="020B0609020204030204" pitchFamily="49" charset="0"/>
              </a:rPr>
              <a:t>rnorm</a:t>
            </a:r>
            <a:r>
              <a:rPr lang="en-US" sz="1200" dirty="0">
                <a:latin typeface="Consolas" panose="020B0609020204030204" pitchFamily="49" charset="0"/>
                <a:cs typeface="Consolas" panose="020B0609020204030204" pitchFamily="49" charset="0"/>
              </a:rPr>
              <a:t>(50,1,10)</a:t>
            </a:r>
          </a:p>
          <a:p>
            <a:r>
              <a:rPr lang="en-US" sz="1200" dirty="0">
                <a:latin typeface="Consolas" panose="020B0609020204030204" pitchFamily="49" charset="0"/>
                <a:cs typeface="Consolas" panose="020B0609020204030204" pitchFamily="49" charset="0"/>
              </a:rPr>
              <a:t>plot(</a:t>
            </a:r>
            <a:r>
              <a:rPr lang="en-US" sz="1200" dirty="0" err="1">
                <a:latin typeface="Consolas" panose="020B0609020204030204" pitchFamily="49" charset="0"/>
                <a:cs typeface="Consolas" panose="020B0609020204030204" pitchFamily="49" charset="0"/>
              </a:rPr>
              <a:t>vec</a:t>
            </a:r>
            <a:r>
              <a:rPr lang="en-US" sz="1200" dirty="0">
                <a:latin typeface="Consolas" panose="020B0609020204030204" pitchFamily="49" charset="0"/>
                <a:cs typeface="Consolas" panose="020B0609020204030204" pitchFamily="49" charset="0"/>
              </a:rPr>
              <a:t>)</a:t>
            </a:r>
          </a:p>
          <a:p>
            <a:r>
              <a:rPr lang="en-US" sz="1200" dirty="0">
                <a:latin typeface="Consolas" panose="020B0609020204030204" pitchFamily="49" charset="0"/>
                <a:cs typeface="Consolas" panose="020B0609020204030204" pitchFamily="49" charset="0"/>
              </a:rPr>
              <a:t>lines(</a:t>
            </a:r>
            <a:r>
              <a:rPr lang="en-US" sz="1200" dirty="0" err="1">
                <a:latin typeface="Consolas" panose="020B0609020204030204" pitchFamily="49" charset="0"/>
                <a:cs typeface="Consolas" panose="020B0609020204030204" pitchFamily="49" charset="0"/>
              </a:rPr>
              <a:t>vec</a:t>
            </a:r>
            <a:r>
              <a:rPr lang="en-US" sz="1200" dirty="0">
                <a:latin typeface="Consolas" panose="020B0609020204030204" pitchFamily="49" charset="0"/>
                <a:cs typeface="Consolas" panose="020B0609020204030204" pitchFamily="49" charset="0"/>
              </a:rPr>
              <a:t>, col='grey</a:t>
            </a:r>
            <a:r>
              <a:rPr lang="en-US" sz="1200" dirty="0" smtClean="0">
                <a:latin typeface="Consolas" panose="020B0609020204030204" pitchFamily="49" charset="0"/>
                <a:cs typeface="Consolas" panose="020B0609020204030204" pitchFamily="49" charset="0"/>
              </a:rPr>
              <a:t>')</a:t>
            </a:r>
          </a:p>
          <a:p>
            <a:endParaRPr lang="en-US" sz="1200" dirty="0">
              <a:latin typeface="Consolas" panose="020B0609020204030204" pitchFamily="49" charset="0"/>
              <a:cs typeface="Consolas" panose="020B0609020204030204" pitchFamily="49" charset="0"/>
            </a:endParaRPr>
          </a:p>
        </p:txBody>
      </p:sp>
      <p:sp>
        <p:nvSpPr>
          <p:cNvPr id="23" name="TextBox 22"/>
          <p:cNvSpPr txBox="1"/>
          <p:nvPr/>
        </p:nvSpPr>
        <p:spPr>
          <a:xfrm>
            <a:off x="4735765" y="2661313"/>
            <a:ext cx="1774845" cy="3323987"/>
          </a:xfrm>
          <a:prstGeom prst="rect">
            <a:avLst/>
          </a:prstGeom>
          <a:noFill/>
        </p:spPr>
        <p:txBody>
          <a:bodyPr wrap="none" rtlCol="0">
            <a:spAutoFit/>
          </a:bodyPr>
          <a:lstStyle/>
          <a:p>
            <a:r>
              <a:rPr lang="en-US" sz="1400" dirty="0">
                <a:latin typeface="Consolas" panose="020B0609020204030204" pitchFamily="49" charset="0"/>
                <a:cs typeface="Consolas" panose="020B0609020204030204" pitchFamily="49" charset="0"/>
              </a:rPr>
              <a:t>[1,] -11.070657</a:t>
            </a:r>
          </a:p>
          <a:p>
            <a:r>
              <a:rPr lang="en-US" sz="1400" dirty="0">
                <a:latin typeface="Consolas" panose="020B0609020204030204" pitchFamily="49" charset="0"/>
                <a:cs typeface="Consolas" panose="020B0609020204030204" pitchFamily="49" charset="0"/>
              </a:rPr>
              <a:t> [2,]   3.774292</a:t>
            </a:r>
          </a:p>
          <a:p>
            <a:r>
              <a:rPr lang="en-US" sz="1400" dirty="0">
                <a:latin typeface="Consolas" panose="020B0609020204030204" pitchFamily="49" charset="0"/>
                <a:cs typeface="Consolas" panose="020B0609020204030204" pitchFamily="49" charset="0"/>
              </a:rPr>
              <a:t> [3,]  11.844412</a:t>
            </a:r>
          </a:p>
          <a:p>
            <a:r>
              <a:rPr lang="en-US" sz="1400" dirty="0">
                <a:latin typeface="Consolas" panose="020B0609020204030204" pitchFamily="49" charset="0"/>
                <a:cs typeface="Consolas" panose="020B0609020204030204" pitchFamily="49" charset="0"/>
              </a:rPr>
              <a:t> [4,] -22.456977</a:t>
            </a:r>
          </a:p>
          <a:p>
            <a:r>
              <a:rPr lang="en-US" sz="1400" dirty="0">
                <a:latin typeface="Consolas" panose="020B0609020204030204" pitchFamily="49" charset="0"/>
                <a:cs typeface="Consolas" panose="020B0609020204030204" pitchFamily="49" charset="0"/>
              </a:rPr>
              <a:t> [5,]   5.291247</a:t>
            </a:r>
          </a:p>
          <a:p>
            <a:r>
              <a:rPr lang="en-US" sz="1400" dirty="0">
                <a:latin typeface="Consolas" panose="020B0609020204030204" pitchFamily="49" charset="0"/>
                <a:cs typeface="Consolas" panose="020B0609020204030204" pitchFamily="49" charset="0"/>
              </a:rPr>
              <a:t> [6,]   6.060559</a:t>
            </a:r>
          </a:p>
          <a:p>
            <a:r>
              <a:rPr lang="en-US" sz="1400" dirty="0">
                <a:latin typeface="Consolas" panose="020B0609020204030204" pitchFamily="49" charset="0"/>
                <a:cs typeface="Consolas" panose="020B0609020204030204" pitchFamily="49" charset="0"/>
              </a:rPr>
              <a:t> [7,]  -4.747400</a:t>
            </a:r>
          </a:p>
          <a:p>
            <a:r>
              <a:rPr lang="en-US" sz="1400" dirty="0">
                <a:latin typeface="Consolas" panose="020B0609020204030204" pitchFamily="49" charset="0"/>
                <a:cs typeface="Consolas" panose="020B0609020204030204" pitchFamily="49" charset="0"/>
              </a:rPr>
              <a:t> [8,]  -4.466319</a:t>
            </a:r>
          </a:p>
          <a:p>
            <a:r>
              <a:rPr lang="en-US" sz="1400" dirty="0">
                <a:latin typeface="Consolas" panose="020B0609020204030204" pitchFamily="49" charset="0"/>
                <a:cs typeface="Consolas" panose="020B0609020204030204" pitchFamily="49" charset="0"/>
              </a:rPr>
              <a:t> [9,]  -4.644520</a:t>
            </a:r>
          </a:p>
          <a:p>
            <a:r>
              <a:rPr lang="en-US" sz="1400" dirty="0">
                <a:latin typeface="Consolas" panose="020B0609020204030204" pitchFamily="49" charset="0"/>
                <a:cs typeface="Consolas" panose="020B0609020204030204" pitchFamily="49" charset="0"/>
              </a:rPr>
              <a:t>[10,]  -7.900378</a:t>
            </a:r>
          </a:p>
          <a:p>
            <a:r>
              <a:rPr lang="en-US" sz="1400" dirty="0">
                <a:latin typeface="Consolas" panose="020B0609020204030204" pitchFamily="49" charset="0"/>
                <a:cs typeface="Consolas" panose="020B0609020204030204" pitchFamily="49" charset="0"/>
              </a:rPr>
              <a:t>[11,]  -3.771927</a:t>
            </a:r>
          </a:p>
          <a:p>
            <a:r>
              <a:rPr lang="en-US" sz="1400" dirty="0">
                <a:latin typeface="Consolas" panose="020B0609020204030204" pitchFamily="49" charset="0"/>
                <a:cs typeface="Consolas" panose="020B0609020204030204" pitchFamily="49" charset="0"/>
              </a:rPr>
              <a:t>[12,]  -8.983864</a:t>
            </a:r>
          </a:p>
          <a:p>
            <a:r>
              <a:rPr lang="en-US" sz="1400" dirty="0">
                <a:latin typeface="Consolas" panose="020B0609020204030204" pitchFamily="49" charset="0"/>
                <a:cs typeface="Consolas" panose="020B0609020204030204" pitchFamily="49" charset="0"/>
              </a:rPr>
              <a:t>[13,]  -6.762539</a:t>
            </a:r>
          </a:p>
          <a:p>
            <a:r>
              <a:rPr lang="en-US" sz="1400" dirty="0">
                <a:latin typeface="Consolas" panose="020B0609020204030204" pitchFamily="49" charset="0"/>
                <a:cs typeface="Consolas" panose="020B0609020204030204" pitchFamily="49" charset="0"/>
              </a:rPr>
              <a:t>[14,]   1.644588</a:t>
            </a:r>
          </a:p>
          <a:p>
            <a:r>
              <a:rPr lang="en-US" sz="1400" dirty="0">
                <a:latin typeface="Consolas" panose="020B0609020204030204" pitchFamily="49" charset="0"/>
                <a:cs typeface="Consolas" panose="020B0609020204030204" pitchFamily="49" charset="0"/>
              </a:rPr>
              <a:t>[15,]  10.594941</a:t>
            </a:r>
          </a:p>
        </p:txBody>
      </p:sp>
      <p:sp>
        <p:nvSpPr>
          <p:cNvPr id="24" name="TextBox 23"/>
          <p:cNvSpPr txBox="1"/>
          <p:nvPr/>
        </p:nvSpPr>
        <p:spPr>
          <a:xfrm>
            <a:off x="4960986" y="2156346"/>
            <a:ext cx="1324402" cy="369332"/>
          </a:xfrm>
          <a:prstGeom prst="rect">
            <a:avLst/>
          </a:prstGeom>
          <a:solidFill>
            <a:schemeClr val="accent5"/>
          </a:solidFill>
        </p:spPr>
        <p:txBody>
          <a:bodyPr>
            <a:spAutoFit/>
          </a:bodyPr>
          <a:lstStyle>
            <a:defPPr>
              <a:defRPr lang="en-US"/>
            </a:defPPr>
            <a:lvl1pPr>
              <a:defRPr>
                <a:latin typeface="Consolas" panose="020B0609020204030204" pitchFamily="49" charset="0"/>
                <a:cs typeface="Consolas" panose="020B0609020204030204" pitchFamily="49" charset="0"/>
              </a:defRPr>
            </a:lvl1pPr>
          </a:lstStyle>
          <a:p>
            <a:r>
              <a:rPr lang="en-US" dirty="0" err="1"/>
              <a:t>vec</a:t>
            </a:r>
            <a:r>
              <a:rPr lang="en-US" dirty="0"/>
              <a:t>[1:15]</a:t>
            </a:r>
          </a:p>
        </p:txBody>
      </p:sp>
      <p:sp>
        <p:nvSpPr>
          <p:cNvPr id="25" name="Isosceles Triangle 24"/>
          <p:cNvSpPr/>
          <p:nvPr/>
        </p:nvSpPr>
        <p:spPr>
          <a:xfrm rot="5400000">
            <a:off x="2681784" y="3923733"/>
            <a:ext cx="3664426"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99181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is a moving average?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341195" y="1241945"/>
            <a:ext cx="8570793" cy="646331"/>
          </a:xfrm>
          <a:prstGeom prst="rect">
            <a:avLst/>
          </a:prstGeom>
          <a:noFill/>
        </p:spPr>
        <p:txBody>
          <a:bodyPr wrap="square" rtlCol="0">
            <a:spAutoFit/>
          </a:bodyPr>
          <a:lstStyle/>
          <a:p>
            <a:r>
              <a:rPr lang="en-US" dirty="0" smtClean="0"/>
              <a:t>A smoothing technique reducing noise in a data series.  Takes the average over “n” number of periods. </a:t>
            </a:r>
            <a:endParaRPr lang="en-US" dirty="0"/>
          </a:p>
        </p:txBody>
      </p:sp>
      <p:sp>
        <p:nvSpPr>
          <p:cNvPr id="11" name="Rectangle 10"/>
          <p:cNvSpPr/>
          <p:nvPr/>
        </p:nvSpPr>
        <p:spPr>
          <a:xfrm>
            <a:off x="266132" y="2228333"/>
            <a:ext cx="3814549" cy="1015663"/>
          </a:xfrm>
          <a:prstGeom prst="rect">
            <a:avLst/>
          </a:prstGeom>
          <a:solidFill>
            <a:schemeClr val="accent5"/>
          </a:solidFill>
        </p:spPr>
        <p:txBody>
          <a:bodyPr wrap="square">
            <a:spAutoFit/>
          </a:bodyPr>
          <a:lstStyle/>
          <a:p>
            <a:r>
              <a:rPr lang="en-US" sz="1200" dirty="0" err="1">
                <a:latin typeface="Consolas" panose="020B0609020204030204" pitchFamily="49" charset="0"/>
                <a:cs typeface="Consolas" panose="020B0609020204030204" pitchFamily="49" charset="0"/>
              </a:rPr>
              <a:t>set.seed</a:t>
            </a:r>
            <a:r>
              <a:rPr lang="en-US" sz="1200" dirty="0">
                <a:latin typeface="Consolas" panose="020B0609020204030204" pitchFamily="49" charset="0"/>
                <a:cs typeface="Consolas" panose="020B0609020204030204" pitchFamily="49" charset="0"/>
              </a:rPr>
              <a:t>(1234)</a:t>
            </a:r>
          </a:p>
          <a:p>
            <a:r>
              <a:rPr lang="en-US" sz="1200" dirty="0" err="1">
                <a:latin typeface="Consolas" panose="020B0609020204030204" pitchFamily="49" charset="0"/>
                <a:cs typeface="Consolas" panose="020B0609020204030204" pitchFamily="49" charset="0"/>
              </a:rPr>
              <a:t>vec</a:t>
            </a:r>
            <a:r>
              <a:rPr lang="en-US" sz="1200" dirty="0">
                <a:latin typeface="Consolas" panose="020B0609020204030204" pitchFamily="49" charset="0"/>
                <a:cs typeface="Consolas" panose="020B0609020204030204" pitchFamily="49" charset="0"/>
              </a:rPr>
              <a:t> &lt;-</a:t>
            </a:r>
            <a:r>
              <a:rPr lang="en-US" sz="1200" dirty="0" err="1">
                <a:latin typeface="Consolas" panose="020B0609020204030204" pitchFamily="49" charset="0"/>
                <a:cs typeface="Consolas" panose="020B0609020204030204" pitchFamily="49" charset="0"/>
              </a:rPr>
              <a:t>rnorm</a:t>
            </a:r>
            <a:r>
              <a:rPr lang="en-US" sz="1200" dirty="0">
                <a:latin typeface="Consolas" panose="020B0609020204030204" pitchFamily="49" charset="0"/>
                <a:cs typeface="Consolas" panose="020B0609020204030204" pitchFamily="49" charset="0"/>
              </a:rPr>
              <a:t>(50,1,10)</a:t>
            </a:r>
          </a:p>
          <a:p>
            <a:r>
              <a:rPr lang="en-US" sz="1200" dirty="0">
                <a:latin typeface="Consolas" panose="020B0609020204030204" pitchFamily="49" charset="0"/>
                <a:cs typeface="Consolas" panose="020B0609020204030204" pitchFamily="49" charset="0"/>
              </a:rPr>
              <a:t>plot(</a:t>
            </a:r>
            <a:r>
              <a:rPr lang="en-US" sz="1200" dirty="0" err="1">
                <a:latin typeface="Consolas" panose="020B0609020204030204" pitchFamily="49" charset="0"/>
                <a:cs typeface="Consolas" panose="020B0609020204030204" pitchFamily="49" charset="0"/>
              </a:rPr>
              <a:t>vec</a:t>
            </a:r>
            <a:r>
              <a:rPr lang="en-US" sz="1200" dirty="0">
                <a:latin typeface="Consolas" panose="020B0609020204030204" pitchFamily="49" charset="0"/>
                <a:cs typeface="Consolas" panose="020B0609020204030204" pitchFamily="49" charset="0"/>
              </a:rPr>
              <a:t>)</a:t>
            </a:r>
          </a:p>
          <a:p>
            <a:r>
              <a:rPr lang="en-US" sz="1200" dirty="0">
                <a:latin typeface="Consolas" panose="020B0609020204030204" pitchFamily="49" charset="0"/>
                <a:cs typeface="Consolas" panose="020B0609020204030204" pitchFamily="49" charset="0"/>
              </a:rPr>
              <a:t>lines(</a:t>
            </a:r>
            <a:r>
              <a:rPr lang="en-US" sz="1200" dirty="0" err="1">
                <a:latin typeface="Consolas" panose="020B0609020204030204" pitchFamily="49" charset="0"/>
                <a:cs typeface="Consolas" panose="020B0609020204030204" pitchFamily="49" charset="0"/>
              </a:rPr>
              <a:t>vec</a:t>
            </a:r>
            <a:r>
              <a:rPr lang="en-US" sz="1200" dirty="0">
                <a:latin typeface="Consolas" panose="020B0609020204030204" pitchFamily="49" charset="0"/>
                <a:cs typeface="Consolas" panose="020B0609020204030204" pitchFamily="49" charset="0"/>
              </a:rPr>
              <a:t>, col='grey')</a:t>
            </a:r>
          </a:p>
          <a:p>
            <a:r>
              <a:rPr lang="en-US" sz="1200" dirty="0">
                <a:latin typeface="Consolas" panose="020B0609020204030204" pitchFamily="49" charset="0"/>
                <a:cs typeface="Consolas" panose="020B0609020204030204" pitchFamily="49" charset="0"/>
              </a:rPr>
              <a:t>lines(SMA(</a:t>
            </a:r>
            <a:r>
              <a:rPr lang="en-US" sz="1200" dirty="0" err="1">
                <a:latin typeface="Consolas" panose="020B0609020204030204" pitchFamily="49" charset="0"/>
                <a:cs typeface="Consolas" panose="020B0609020204030204" pitchFamily="49" charset="0"/>
              </a:rPr>
              <a:t>vec</a:t>
            </a:r>
            <a:r>
              <a:rPr lang="en-US" sz="1200" dirty="0">
                <a:latin typeface="Consolas" panose="020B0609020204030204" pitchFamily="49" charset="0"/>
                <a:cs typeface="Consolas" panose="020B0609020204030204" pitchFamily="49" charset="0"/>
              </a:rPr>
              <a:t>, n=5), col='red')</a:t>
            </a:r>
          </a:p>
        </p:txBody>
      </p:sp>
      <p:cxnSp>
        <p:nvCxnSpPr>
          <p:cNvPr id="14" name="Straight Connector 13"/>
          <p:cNvCxnSpPr/>
          <p:nvPr/>
        </p:nvCxnSpPr>
        <p:spPr>
          <a:xfrm>
            <a:off x="470848" y="2019869"/>
            <a:ext cx="8202304"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2"/>
          <a:stretch>
            <a:fillRect/>
          </a:stretch>
        </p:blipFill>
        <p:spPr>
          <a:xfrm>
            <a:off x="136478" y="3415215"/>
            <a:ext cx="4002054" cy="2030242"/>
          </a:xfrm>
          <a:prstGeom prst="rect">
            <a:avLst/>
          </a:prstGeom>
        </p:spPr>
      </p:pic>
      <p:sp>
        <p:nvSpPr>
          <p:cNvPr id="13" name="TextBox 12"/>
          <p:cNvSpPr txBox="1"/>
          <p:nvPr/>
        </p:nvSpPr>
        <p:spPr>
          <a:xfrm>
            <a:off x="4735765" y="2661313"/>
            <a:ext cx="1774845" cy="3323987"/>
          </a:xfrm>
          <a:prstGeom prst="rect">
            <a:avLst/>
          </a:prstGeom>
          <a:noFill/>
        </p:spPr>
        <p:txBody>
          <a:bodyPr wrap="none" rtlCol="0">
            <a:spAutoFit/>
          </a:bodyPr>
          <a:lstStyle/>
          <a:p>
            <a:r>
              <a:rPr lang="en-US" sz="1400" dirty="0">
                <a:solidFill>
                  <a:schemeClr val="accent1"/>
                </a:solidFill>
                <a:latin typeface="Consolas" panose="020B0609020204030204" pitchFamily="49" charset="0"/>
                <a:cs typeface="Consolas" panose="020B0609020204030204" pitchFamily="49" charset="0"/>
              </a:rPr>
              <a:t>[1,] -11.070657</a:t>
            </a:r>
          </a:p>
          <a:p>
            <a:r>
              <a:rPr lang="en-US" sz="1400" dirty="0">
                <a:solidFill>
                  <a:schemeClr val="accent1"/>
                </a:solidFill>
                <a:latin typeface="Consolas" panose="020B0609020204030204" pitchFamily="49" charset="0"/>
                <a:cs typeface="Consolas" panose="020B0609020204030204" pitchFamily="49" charset="0"/>
              </a:rPr>
              <a:t> [2,]   3.774292</a:t>
            </a:r>
          </a:p>
          <a:p>
            <a:r>
              <a:rPr lang="en-US" sz="1400" dirty="0">
                <a:solidFill>
                  <a:schemeClr val="accent1"/>
                </a:solidFill>
                <a:latin typeface="Consolas" panose="020B0609020204030204" pitchFamily="49" charset="0"/>
                <a:cs typeface="Consolas" panose="020B0609020204030204" pitchFamily="49" charset="0"/>
              </a:rPr>
              <a:t> [3,]  11.844412</a:t>
            </a:r>
          </a:p>
          <a:p>
            <a:r>
              <a:rPr lang="en-US" sz="1400" dirty="0">
                <a:solidFill>
                  <a:schemeClr val="accent1"/>
                </a:solidFill>
                <a:latin typeface="Consolas" panose="020B0609020204030204" pitchFamily="49" charset="0"/>
                <a:cs typeface="Consolas" panose="020B0609020204030204" pitchFamily="49" charset="0"/>
              </a:rPr>
              <a:t> [4,] -22.456977</a:t>
            </a:r>
          </a:p>
          <a:p>
            <a:r>
              <a:rPr lang="en-US" sz="1400" dirty="0">
                <a:solidFill>
                  <a:schemeClr val="accent1"/>
                </a:solidFill>
                <a:latin typeface="Consolas" panose="020B0609020204030204" pitchFamily="49" charset="0"/>
                <a:cs typeface="Consolas" panose="020B0609020204030204" pitchFamily="49" charset="0"/>
              </a:rPr>
              <a:t> [5,]   5.291247</a:t>
            </a:r>
          </a:p>
          <a:p>
            <a:r>
              <a:rPr lang="en-US" sz="1400" dirty="0">
                <a:latin typeface="Consolas" panose="020B0609020204030204" pitchFamily="49" charset="0"/>
                <a:cs typeface="Consolas" panose="020B0609020204030204" pitchFamily="49" charset="0"/>
              </a:rPr>
              <a:t> [6,]   6.060559</a:t>
            </a:r>
          </a:p>
          <a:p>
            <a:r>
              <a:rPr lang="en-US" sz="1400" dirty="0">
                <a:latin typeface="Consolas" panose="020B0609020204030204" pitchFamily="49" charset="0"/>
                <a:cs typeface="Consolas" panose="020B0609020204030204" pitchFamily="49" charset="0"/>
              </a:rPr>
              <a:t> [7,]  -4.747400</a:t>
            </a:r>
          </a:p>
          <a:p>
            <a:r>
              <a:rPr lang="en-US" sz="1400" dirty="0">
                <a:latin typeface="Consolas" panose="020B0609020204030204" pitchFamily="49" charset="0"/>
                <a:cs typeface="Consolas" panose="020B0609020204030204" pitchFamily="49" charset="0"/>
              </a:rPr>
              <a:t> [8,]  -4.466319</a:t>
            </a:r>
          </a:p>
          <a:p>
            <a:r>
              <a:rPr lang="en-US" sz="1400" dirty="0">
                <a:latin typeface="Consolas" panose="020B0609020204030204" pitchFamily="49" charset="0"/>
                <a:cs typeface="Consolas" panose="020B0609020204030204" pitchFamily="49" charset="0"/>
              </a:rPr>
              <a:t> [9,]  -4.644520</a:t>
            </a:r>
          </a:p>
          <a:p>
            <a:r>
              <a:rPr lang="en-US" sz="1400" dirty="0">
                <a:latin typeface="Consolas" panose="020B0609020204030204" pitchFamily="49" charset="0"/>
                <a:cs typeface="Consolas" panose="020B0609020204030204" pitchFamily="49" charset="0"/>
              </a:rPr>
              <a:t>[10,]  -7.900378</a:t>
            </a:r>
          </a:p>
          <a:p>
            <a:r>
              <a:rPr lang="en-US" sz="1400" dirty="0">
                <a:latin typeface="Consolas" panose="020B0609020204030204" pitchFamily="49" charset="0"/>
                <a:cs typeface="Consolas" panose="020B0609020204030204" pitchFamily="49" charset="0"/>
              </a:rPr>
              <a:t>[11,]  -3.771927</a:t>
            </a:r>
          </a:p>
          <a:p>
            <a:r>
              <a:rPr lang="en-US" sz="1400" dirty="0">
                <a:latin typeface="Consolas" panose="020B0609020204030204" pitchFamily="49" charset="0"/>
                <a:cs typeface="Consolas" panose="020B0609020204030204" pitchFamily="49" charset="0"/>
              </a:rPr>
              <a:t>[12,]  -8.983864</a:t>
            </a:r>
          </a:p>
          <a:p>
            <a:r>
              <a:rPr lang="en-US" sz="1400" dirty="0">
                <a:latin typeface="Consolas" panose="020B0609020204030204" pitchFamily="49" charset="0"/>
                <a:cs typeface="Consolas" panose="020B0609020204030204" pitchFamily="49" charset="0"/>
              </a:rPr>
              <a:t>[13,]  -6.762539</a:t>
            </a:r>
          </a:p>
          <a:p>
            <a:r>
              <a:rPr lang="en-US" sz="1400" dirty="0">
                <a:latin typeface="Consolas" panose="020B0609020204030204" pitchFamily="49" charset="0"/>
                <a:cs typeface="Consolas" panose="020B0609020204030204" pitchFamily="49" charset="0"/>
              </a:rPr>
              <a:t>[14,]   1.644588</a:t>
            </a:r>
          </a:p>
          <a:p>
            <a:r>
              <a:rPr lang="en-US" sz="1400" dirty="0">
                <a:latin typeface="Consolas" panose="020B0609020204030204" pitchFamily="49" charset="0"/>
                <a:cs typeface="Consolas" panose="020B0609020204030204" pitchFamily="49" charset="0"/>
              </a:rPr>
              <a:t>[15,]  10.594941</a:t>
            </a:r>
          </a:p>
        </p:txBody>
      </p:sp>
      <p:sp>
        <p:nvSpPr>
          <p:cNvPr id="17" name="TextBox 16"/>
          <p:cNvSpPr txBox="1"/>
          <p:nvPr/>
        </p:nvSpPr>
        <p:spPr>
          <a:xfrm>
            <a:off x="4960986" y="2156346"/>
            <a:ext cx="1324402" cy="369332"/>
          </a:xfrm>
          <a:prstGeom prst="rect">
            <a:avLst/>
          </a:prstGeom>
          <a:solidFill>
            <a:schemeClr val="accent5"/>
          </a:solidFill>
        </p:spPr>
        <p:txBody>
          <a:bodyPr>
            <a:spAutoFit/>
          </a:bodyPr>
          <a:lstStyle>
            <a:defPPr>
              <a:defRPr lang="en-US"/>
            </a:defPPr>
            <a:lvl1pPr>
              <a:defRPr>
                <a:latin typeface="Consolas" panose="020B0609020204030204" pitchFamily="49" charset="0"/>
                <a:cs typeface="Consolas" panose="020B0609020204030204" pitchFamily="49" charset="0"/>
              </a:defRPr>
            </a:lvl1pPr>
          </a:lstStyle>
          <a:p>
            <a:r>
              <a:rPr lang="en-US" dirty="0" err="1"/>
              <a:t>vec</a:t>
            </a:r>
            <a:r>
              <a:rPr lang="en-US" dirty="0"/>
              <a:t>[1:15]</a:t>
            </a:r>
          </a:p>
        </p:txBody>
      </p:sp>
      <p:sp>
        <p:nvSpPr>
          <p:cNvPr id="18" name="Isosceles Triangle 17"/>
          <p:cNvSpPr/>
          <p:nvPr/>
        </p:nvSpPr>
        <p:spPr>
          <a:xfrm rot="5400000">
            <a:off x="2681784" y="3923733"/>
            <a:ext cx="3664426"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p:cNvSpPr/>
          <p:nvPr/>
        </p:nvSpPr>
        <p:spPr>
          <a:xfrm rot="5400000">
            <a:off x="6140354" y="3067337"/>
            <a:ext cx="1009934"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3"/>
          <a:stretch>
            <a:fillRect/>
          </a:stretch>
        </p:blipFill>
        <p:spPr>
          <a:xfrm>
            <a:off x="6854446" y="3062997"/>
            <a:ext cx="1581027" cy="365760"/>
          </a:xfrm>
          <a:prstGeom prst="rect">
            <a:avLst/>
          </a:prstGeom>
        </p:spPr>
      </p:pic>
    </p:spTree>
    <p:extLst>
      <p:ext uri="{BB962C8B-B14F-4D97-AF65-F5344CB8AC3E}">
        <p14:creationId xmlns:p14="http://schemas.microsoft.com/office/powerpoint/2010/main" val="12447669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is a moving average?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341195" y="1241945"/>
            <a:ext cx="8570793" cy="646331"/>
          </a:xfrm>
          <a:prstGeom prst="rect">
            <a:avLst/>
          </a:prstGeom>
          <a:noFill/>
        </p:spPr>
        <p:txBody>
          <a:bodyPr wrap="square" rtlCol="0">
            <a:spAutoFit/>
          </a:bodyPr>
          <a:lstStyle/>
          <a:p>
            <a:r>
              <a:rPr lang="en-US" dirty="0" smtClean="0"/>
              <a:t>A smoothing technique reducing noise in a data series.  Takes the average over “n” number of periods. </a:t>
            </a:r>
            <a:endParaRPr lang="en-US" dirty="0"/>
          </a:p>
        </p:txBody>
      </p:sp>
      <p:cxnSp>
        <p:nvCxnSpPr>
          <p:cNvPr id="14" name="Straight Connector 13"/>
          <p:cNvCxnSpPr/>
          <p:nvPr/>
        </p:nvCxnSpPr>
        <p:spPr>
          <a:xfrm>
            <a:off x="470848" y="2019869"/>
            <a:ext cx="8202304"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86594" y="2770495"/>
            <a:ext cx="1774845" cy="3323987"/>
          </a:xfrm>
          <a:prstGeom prst="rect">
            <a:avLst/>
          </a:prstGeom>
          <a:noFill/>
        </p:spPr>
        <p:txBody>
          <a:bodyPr wrap="none" rtlCol="0">
            <a:spAutoFit/>
          </a:bodyPr>
          <a:lstStyle/>
          <a:p>
            <a:r>
              <a:rPr lang="en-US" sz="1400" dirty="0">
                <a:latin typeface="Consolas" panose="020B0609020204030204" pitchFamily="49" charset="0"/>
                <a:cs typeface="Consolas" panose="020B0609020204030204" pitchFamily="49" charset="0"/>
              </a:rPr>
              <a:t>[1,] -11.070657</a:t>
            </a:r>
          </a:p>
          <a:p>
            <a:r>
              <a:rPr lang="en-US" sz="1400" dirty="0">
                <a:solidFill>
                  <a:schemeClr val="accent1"/>
                </a:solidFill>
                <a:latin typeface="Consolas" panose="020B0609020204030204" pitchFamily="49" charset="0"/>
                <a:cs typeface="Consolas" panose="020B0609020204030204" pitchFamily="49" charset="0"/>
              </a:rPr>
              <a:t> [2,]   3.774292</a:t>
            </a:r>
          </a:p>
          <a:p>
            <a:r>
              <a:rPr lang="en-US" sz="1400" dirty="0">
                <a:solidFill>
                  <a:schemeClr val="accent1"/>
                </a:solidFill>
                <a:latin typeface="Consolas" panose="020B0609020204030204" pitchFamily="49" charset="0"/>
                <a:cs typeface="Consolas" panose="020B0609020204030204" pitchFamily="49" charset="0"/>
              </a:rPr>
              <a:t> [3,]  11.844412</a:t>
            </a:r>
          </a:p>
          <a:p>
            <a:r>
              <a:rPr lang="en-US" sz="1400" dirty="0">
                <a:solidFill>
                  <a:schemeClr val="accent1"/>
                </a:solidFill>
                <a:latin typeface="Consolas" panose="020B0609020204030204" pitchFamily="49" charset="0"/>
                <a:cs typeface="Consolas" panose="020B0609020204030204" pitchFamily="49" charset="0"/>
              </a:rPr>
              <a:t> [4,] -22.456977</a:t>
            </a:r>
          </a:p>
          <a:p>
            <a:r>
              <a:rPr lang="en-US" sz="1400" dirty="0">
                <a:solidFill>
                  <a:schemeClr val="accent1"/>
                </a:solidFill>
                <a:latin typeface="Consolas" panose="020B0609020204030204" pitchFamily="49" charset="0"/>
                <a:cs typeface="Consolas" panose="020B0609020204030204" pitchFamily="49" charset="0"/>
              </a:rPr>
              <a:t> [5,]   5.291247</a:t>
            </a:r>
          </a:p>
          <a:p>
            <a:r>
              <a:rPr lang="en-US" sz="1400" dirty="0">
                <a:latin typeface="Consolas" panose="020B0609020204030204" pitchFamily="49" charset="0"/>
                <a:cs typeface="Consolas" panose="020B0609020204030204" pitchFamily="49" charset="0"/>
              </a:rPr>
              <a:t> </a:t>
            </a:r>
            <a:r>
              <a:rPr lang="en-US" sz="1400" dirty="0">
                <a:solidFill>
                  <a:schemeClr val="accent1"/>
                </a:solidFill>
                <a:latin typeface="Consolas" panose="020B0609020204030204" pitchFamily="49" charset="0"/>
                <a:cs typeface="Consolas" panose="020B0609020204030204" pitchFamily="49" charset="0"/>
              </a:rPr>
              <a:t>[6,]   6.060559</a:t>
            </a:r>
          </a:p>
          <a:p>
            <a:r>
              <a:rPr lang="en-US" sz="1400" dirty="0">
                <a:latin typeface="Consolas" panose="020B0609020204030204" pitchFamily="49" charset="0"/>
                <a:cs typeface="Consolas" panose="020B0609020204030204" pitchFamily="49" charset="0"/>
              </a:rPr>
              <a:t> [7,]  -4.747400</a:t>
            </a:r>
          </a:p>
          <a:p>
            <a:r>
              <a:rPr lang="en-US" sz="1400" dirty="0">
                <a:latin typeface="Consolas" panose="020B0609020204030204" pitchFamily="49" charset="0"/>
                <a:cs typeface="Consolas" panose="020B0609020204030204" pitchFamily="49" charset="0"/>
              </a:rPr>
              <a:t> [8,]  -4.466319</a:t>
            </a:r>
          </a:p>
          <a:p>
            <a:r>
              <a:rPr lang="en-US" sz="1400" dirty="0">
                <a:latin typeface="Consolas" panose="020B0609020204030204" pitchFamily="49" charset="0"/>
                <a:cs typeface="Consolas" panose="020B0609020204030204" pitchFamily="49" charset="0"/>
              </a:rPr>
              <a:t> [9,]  -4.644520</a:t>
            </a:r>
          </a:p>
          <a:p>
            <a:r>
              <a:rPr lang="en-US" sz="1400" dirty="0">
                <a:latin typeface="Consolas" panose="020B0609020204030204" pitchFamily="49" charset="0"/>
                <a:cs typeface="Consolas" panose="020B0609020204030204" pitchFamily="49" charset="0"/>
              </a:rPr>
              <a:t>[10,]  -7.900378</a:t>
            </a:r>
          </a:p>
          <a:p>
            <a:r>
              <a:rPr lang="en-US" sz="1400" dirty="0">
                <a:latin typeface="Consolas" panose="020B0609020204030204" pitchFamily="49" charset="0"/>
                <a:cs typeface="Consolas" panose="020B0609020204030204" pitchFamily="49" charset="0"/>
              </a:rPr>
              <a:t>[11,]  -3.771927</a:t>
            </a:r>
          </a:p>
          <a:p>
            <a:r>
              <a:rPr lang="en-US" sz="1400" dirty="0">
                <a:latin typeface="Consolas" panose="020B0609020204030204" pitchFamily="49" charset="0"/>
                <a:cs typeface="Consolas" panose="020B0609020204030204" pitchFamily="49" charset="0"/>
              </a:rPr>
              <a:t>[12,]  -8.983864</a:t>
            </a:r>
          </a:p>
          <a:p>
            <a:r>
              <a:rPr lang="en-US" sz="1400" dirty="0">
                <a:latin typeface="Consolas" panose="020B0609020204030204" pitchFamily="49" charset="0"/>
                <a:cs typeface="Consolas" panose="020B0609020204030204" pitchFamily="49" charset="0"/>
              </a:rPr>
              <a:t>[13,]  -6.762539</a:t>
            </a:r>
          </a:p>
          <a:p>
            <a:r>
              <a:rPr lang="en-US" sz="1400" dirty="0">
                <a:latin typeface="Consolas" panose="020B0609020204030204" pitchFamily="49" charset="0"/>
                <a:cs typeface="Consolas" panose="020B0609020204030204" pitchFamily="49" charset="0"/>
              </a:rPr>
              <a:t>[14,]   1.644588</a:t>
            </a:r>
          </a:p>
          <a:p>
            <a:r>
              <a:rPr lang="en-US" sz="1400" dirty="0">
                <a:latin typeface="Consolas" panose="020B0609020204030204" pitchFamily="49" charset="0"/>
                <a:cs typeface="Consolas" panose="020B0609020204030204" pitchFamily="49" charset="0"/>
              </a:rPr>
              <a:t>[15,]  10.594941</a:t>
            </a:r>
          </a:p>
        </p:txBody>
      </p:sp>
      <p:sp>
        <p:nvSpPr>
          <p:cNvPr id="17" name="TextBox 16"/>
          <p:cNvSpPr txBox="1"/>
          <p:nvPr/>
        </p:nvSpPr>
        <p:spPr>
          <a:xfrm>
            <a:off x="511815" y="2265528"/>
            <a:ext cx="1324402" cy="369332"/>
          </a:xfrm>
          <a:prstGeom prst="rect">
            <a:avLst/>
          </a:prstGeom>
          <a:solidFill>
            <a:schemeClr val="accent5"/>
          </a:solidFill>
        </p:spPr>
        <p:txBody>
          <a:bodyPr>
            <a:spAutoFit/>
          </a:bodyPr>
          <a:lstStyle>
            <a:defPPr>
              <a:defRPr lang="en-US"/>
            </a:defPPr>
            <a:lvl1pPr>
              <a:defRPr>
                <a:latin typeface="Consolas" panose="020B0609020204030204" pitchFamily="49" charset="0"/>
                <a:cs typeface="Consolas" panose="020B0609020204030204" pitchFamily="49" charset="0"/>
              </a:defRPr>
            </a:lvl1pPr>
          </a:lstStyle>
          <a:p>
            <a:r>
              <a:rPr lang="en-US" dirty="0" err="1"/>
              <a:t>vec</a:t>
            </a:r>
            <a:r>
              <a:rPr lang="en-US" dirty="0"/>
              <a:t>[1:15]</a:t>
            </a:r>
          </a:p>
        </p:txBody>
      </p:sp>
      <p:sp>
        <p:nvSpPr>
          <p:cNvPr id="19" name="Isosceles Triangle 18"/>
          <p:cNvSpPr/>
          <p:nvPr/>
        </p:nvSpPr>
        <p:spPr>
          <a:xfrm rot="5400000">
            <a:off x="1657062" y="3196990"/>
            <a:ext cx="1050875"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2405276" y="3226770"/>
            <a:ext cx="1581027" cy="365760"/>
          </a:xfrm>
          <a:prstGeom prst="rect">
            <a:avLst/>
          </a:prstGeom>
        </p:spPr>
      </p:pic>
      <p:pic>
        <p:nvPicPr>
          <p:cNvPr id="12" name="Picture 11"/>
          <p:cNvPicPr>
            <a:picLocks noChangeAspect="1"/>
          </p:cNvPicPr>
          <p:nvPr/>
        </p:nvPicPr>
        <p:blipFill>
          <a:blip r:embed="rId3"/>
          <a:stretch>
            <a:fillRect/>
          </a:stretch>
        </p:blipFill>
        <p:spPr>
          <a:xfrm>
            <a:off x="4496862" y="3472430"/>
            <a:ext cx="1640021" cy="365760"/>
          </a:xfrm>
          <a:prstGeom prst="rect">
            <a:avLst/>
          </a:prstGeom>
        </p:spPr>
      </p:pic>
      <p:sp>
        <p:nvSpPr>
          <p:cNvPr id="20" name="Isosceles Triangle 19"/>
          <p:cNvSpPr/>
          <p:nvPr/>
        </p:nvSpPr>
        <p:spPr>
          <a:xfrm rot="5400000">
            <a:off x="3679207" y="3390335"/>
            <a:ext cx="1050875"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69011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is a moving average?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341195" y="1241945"/>
            <a:ext cx="8570793" cy="646331"/>
          </a:xfrm>
          <a:prstGeom prst="rect">
            <a:avLst/>
          </a:prstGeom>
          <a:noFill/>
        </p:spPr>
        <p:txBody>
          <a:bodyPr wrap="square" rtlCol="0">
            <a:spAutoFit/>
          </a:bodyPr>
          <a:lstStyle/>
          <a:p>
            <a:r>
              <a:rPr lang="en-US" dirty="0" smtClean="0"/>
              <a:t>A smoothing technique reducing noise in a data series.  Takes the average over “n” number of periods. </a:t>
            </a:r>
            <a:endParaRPr lang="en-US" dirty="0"/>
          </a:p>
        </p:txBody>
      </p:sp>
      <p:cxnSp>
        <p:nvCxnSpPr>
          <p:cNvPr id="14" name="Straight Connector 13"/>
          <p:cNvCxnSpPr/>
          <p:nvPr/>
        </p:nvCxnSpPr>
        <p:spPr>
          <a:xfrm>
            <a:off x="470848" y="2019869"/>
            <a:ext cx="8202304"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86594" y="2770495"/>
            <a:ext cx="1774845" cy="3323987"/>
          </a:xfrm>
          <a:prstGeom prst="rect">
            <a:avLst/>
          </a:prstGeom>
          <a:noFill/>
        </p:spPr>
        <p:txBody>
          <a:bodyPr wrap="none" rtlCol="0">
            <a:spAutoFit/>
          </a:bodyPr>
          <a:lstStyle/>
          <a:p>
            <a:r>
              <a:rPr lang="en-US" sz="1400" dirty="0">
                <a:latin typeface="Consolas" panose="020B0609020204030204" pitchFamily="49" charset="0"/>
                <a:cs typeface="Consolas" panose="020B0609020204030204" pitchFamily="49" charset="0"/>
              </a:rPr>
              <a:t>[1,] -11.070657</a:t>
            </a:r>
          </a:p>
          <a:p>
            <a:r>
              <a:rPr lang="en-US" sz="1400" dirty="0">
                <a:latin typeface="Consolas" panose="020B0609020204030204" pitchFamily="49" charset="0"/>
                <a:cs typeface="Consolas" panose="020B0609020204030204" pitchFamily="49" charset="0"/>
              </a:rPr>
              <a:t> [2,]   3.774292</a:t>
            </a:r>
          </a:p>
          <a:p>
            <a:r>
              <a:rPr lang="en-US" sz="1400" dirty="0">
                <a:solidFill>
                  <a:schemeClr val="accent1"/>
                </a:solidFill>
                <a:latin typeface="Consolas" panose="020B0609020204030204" pitchFamily="49" charset="0"/>
                <a:cs typeface="Consolas" panose="020B0609020204030204" pitchFamily="49" charset="0"/>
              </a:rPr>
              <a:t> [3,]  11.844412</a:t>
            </a:r>
          </a:p>
          <a:p>
            <a:r>
              <a:rPr lang="en-US" sz="1400" dirty="0">
                <a:solidFill>
                  <a:schemeClr val="accent1"/>
                </a:solidFill>
                <a:latin typeface="Consolas" panose="020B0609020204030204" pitchFamily="49" charset="0"/>
                <a:cs typeface="Consolas" panose="020B0609020204030204" pitchFamily="49" charset="0"/>
              </a:rPr>
              <a:t> [4,] -22.456977</a:t>
            </a:r>
          </a:p>
          <a:p>
            <a:r>
              <a:rPr lang="en-US" sz="1400" dirty="0">
                <a:solidFill>
                  <a:schemeClr val="accent1"/>
                </a:solidFill>
                <a:latin typeface="Consolas" panose="020B0609020204030204" pitchFamily="49" charset="0"/>
                <a:cs typeface="Consolas" panose="020B0609020204030204" pitchFamily="49" charset="0"/>
              </a:rPr>
              <a:t> [5,]   5.291247</a:t>
            </a:r>
          </a:p>
          <a:p>
            <a:r>
              <a:rPr lang="en-US" sz="1400" dirty="0">
                <a:latin typeface="Consolas" panose="020B0609020204030204" pitchFamily="49" charset="0"/>
                <a:cs typeface="Consolas" panose="020B0609020204030204" pitchFamily="49" charset="0"/>
              </a:rPr>
              <a:t> </a:t>
            </a:r>
            <a:r>
              <a:rPr lang="en-US" sz="1400" dirty="0">
                <a:solidFill>
                  <a:schemeClr val="accent1"/>
                </a:solidFill>
                <a:latin typeface="Consolas" panose="020B0609020204030204" pitchFamily="49" charset="0"/>
                <a:cs typeface="Consolas" panose="020B0609020204030204" pitchFamily="49" charset="0"/>
              </a:rPr>
              <a:t>[6,]   6.060559</a:t>
            </a:r>
          </a:p>
          <a:p>
            <a:r>
              <a:rPr lang="en-US" sz="1400" dirty="0">
                <a:latin typeface="Consolas" panose="020B0609020204030204" pitchFamily="49" charset="0"/>
                <a:cs typeface="Consolas" panose="020B0609020204030204" pitchFamily="49" charset="0"/>
              </a:rPr>
              <a:t> </a:t>
            </a:r>
            <a:r>
              <a:rPr lang="en-US" sz="1400" dirty="0">
                <a:solidFill>
                  <a:schemeClr val="accent1"/>
                </a:solidFill>
                <a:latin typeface="Consolas" panose="020B0609020204030204" pitchFamily="49" charset="0"/>
                <a:cs typeface="Consolas" panose="020B0609020204030204" pitchFamily="49" charset="0"/>
              </a:rPr>
              <a:t>[7,]  -4.747400</a:t>
            </a:r>
          </a:p>
          <a:p>
            <a:r>
              <a:rPr lang="en-US" sz="1400" dirty="0">
                <a:latin typeface="Consolas" panose="020B0609020204030204" pitchFamily="49" charset="0"/>
                <a:cs typeface="Consolas" panose="020B0609020204030204" pitchFamily="49" charset="0"/>
              </a:rPr>
              <a:t> [8,]  -4.466319</a:t>
            </a:r>
          </a:p>
          <a:p>
            <a:r>
              <a:rPr lang="en-US" sz="1400" dirty="0">
                <a:latin typeface="Consolas" panose="020B0609020204030204" pitchFamily="49" charset="0"/>
                <a:cs typeface="Consolas" panose="020B0609020204030204" pitchFamily="49" charset="0"/>
              </a:rPr>
              <a:t> [9,]  -4.644520</a:t>
            </a:r>
          </a:p>
          <a:p>
            <a:r>
              <a:rPr lang="en-US" sz="1400" dirty="0">
                <a:latin typeface="Consolas" panose="020B0609020204030204" pitchFamily="49" charset="0"/>
                <a:cs typeface="Consolas" panose="020B0609020204030204" pitchFamily="49" charset="0"/>
              </a:rPr>
              <a:t>[10,]  -7.900378</a:t>
            </a:r>
          </a:p>
          <a:p>
            <a:r>
              <a:rPr lang="en-US" sz="1400" dirty="0">
                <a:latin typeface="Consolas" panose="020B0609020204030204" pitchFamily="49" charset="0"/>
                <a:cs typeface="Consolas" panose="020B0609020204030204" pitchFamily="49" charset="0"/>
              </a:rPr>
              <a:t>[11,]  -3.771927</a:t>
            </a:r>
          </a:p>
          <a:p>
            <a:r>
              <a:rPr lang="en-US" sz="1400" dirty="0">
                <a:latin typeface="Consolas" panose="020B0609020204030204" pitchFamily="49" charset="0"/>
                <a:cs typeface="Consolas" panose="020B0609020204030204" pitchFamily="49" charset="0"/>
              </a:rPr>
              <a:t>[12,]  -8.983864</a:t>
            </a:r>
          </a:p>
          <a:p>
            <a:r>
              <a:rPr lang="en-US" sz="1400" dirty="0">
                <a:latin typeface="Consolas" panose="020B0609020204030204" pitchFamily="49" charset="0"/>
                <a:cs typeface="Consolas" panose="020B0609020204030204" pitchFamily="49" charset="0"/>
              </a:rPr>
              <a:t>[13,]  -6.762539</a:t>
            </a:r>
          </a:p>
          <a:p>
            <a:r>
              <a:rPr lang="en-US" sz="1400" dirty="0">
                <a:latin typeface="Consolas" panose="020B0609020204030204" pitchFamily="49" charset="0"/>
                <a:cs typeface="Consolas" panose="020B0609020204030204" pitchFamily="49" charset="0"/>
              </a:rPr>
              <a:t>[14,]   1.644588</a:t>
            </a:r>
          </a:p>
          <a:p>
            <a:r>
              <a:rPr lang="en-US" sz="1400" dirty="0">
                <a:latin typeface="Consolas" panose="020B0609020204030204" pitchFamily="49" charset="0"/>
                <a:cs typeface="Consolas" panose="020B0609020204030204" pitchFamily="49" charset="0"/>
              </a:rPr>
              <a:t>[15,]  10.594941</a:t>
            </a:r>
          </a:p>
        </p:txBody>
      </p:sp>
      <p:sp>
        <p:nvSpPr>
          <p:cNvPr id="17" name="TextBox 16"/>
          <p:cNvSpPr txBox="1"/>
          <p:nvPr/>
        </p:nvSpPr>
        <p:spPr>
          <a:xfrm>
            <a:off x="511815" y="2265528"/>
            <a:ext cx="1324402" cy="369332"/>
          </a:xfrm>
          <a:prstGeom prst="rect">
            <a:avLst/>
          </a:prstGeom>
          <a:solidFill>
            <a:schemeClr val="accent5"/>
          </a:solidFill>
        </p:spPr>
        <p:txBody>
          <a:bodyPr>
            <a:spAutoFit/>
          </a:bodyPr>
          <a:lstStyle>
            <a:defPPr>
              <a:defRPr lang="en-US"/>
            </a:defPPr>
            <a:lvl1pPr>
              <a:defRPr>
                <a:latin typeface="Consolas" panose="020B0609020204030204" pitchFamily="49" charset="0"/>
                <a:cs typeface="Consolas" panose="020B0609020204030204" pitchFamily="49" charset="0"/>
              </a:defRPr>
            </a:lvl1pPr>
          </a:lstStyle>
          <a:p>
            <a:r>
              <a:rPr lang="en-US" dirty="0" err="1"/>
              <a:t>vec</a:t>
            </a:r>
            <a:r>
              <a:rPr lang="en-US" dirty="0"/>
              <a:t>[1:15]</a:t>
            </a:r>
          </a:p>
        </p:txBody>
      </p:sp>
      <p:sp>
        <p:nvSpPr>
          <p:cNvPr id="19" name="Isosceles Triangle 18"/>
          <p:cNvSpPr/>
          <p:nvPr/>
        </p:nvSpPr>
        <p:spPr>
          <a:xfrm rot="5400000">
            <a:off x="1657062" y="3196990"/>
            <a:ext cx="1050875"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2405276" y="3226770"/>
            <a:ext cx="1581027" cy="365760"/>
          </a:xfrm>
          <a:prstGeom prst="rect">
            <a:avLst/>
          </a:prstGeom>
        </p:spPr>
      </p:pic>
      <p:pic>
        <p:nvPicPr>
          <p:cNvPr id="12" name="Picture 11"/>
          <p:cNvPicPr>
            <a:picLocks noChangeAspect="1"/>
          </p:cNvPicPr>
          <p:nvPr/>
        </p:nvPicPr>
        <p:blipFill>
          <a:blip r:embed="rId3"/>
          <a:stretch>
            <a:fillRect/>
          </a:stretch>
        </p:blipFill>
        <p:spPr>
          <a:xfrm>
            <a:off x="4496862" y="3472430"/>
            <a:ext cx="1640021" cy="365760"/>
          </a:xfrm>
          <a:prstGeom prst="rect">
            <a:avLst/>
          </a:prstGeom>
        </p:spPr>
      </p:pic>
      <p:sp>
        <p:nvSpPr>
          <p:cNvPr id="20" name="Isosceles Triangle 19"/>
          <p:cNvSpPr/>
          <p:nvPr/>
        </p:nvSpPr>
        <p:spPr>
          <a:xfrm rot="5400000">
            <a:off x="3679207" y="3390335"/>
            <a:ext cx="1050875"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p:cNvSpPr/>
          <p:nvPr/>
        </p:nvSpPr>
        <p:spPr>
          <a:xfrm rot="5400000">
            <a:off x="5796897" y="3610974"/>
            <a:ext cx="1050875" cy="36166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4"/>
          <a:stretch>
            <a:fillRect/>
          </a:stretch>
        </p:blipFill>
        <p:spPr>
          <a:xfrm>
            <a:off x="6535784" y="3585735"/>
            <a:ext cx="1496291" cy="365760"/>
          </a:xfrm>
          <a:prstGeom prst="rect">
            <a:avLst/>
          </a:prstGeom>
        </p:spPr>
      </p:pic>
    </p:spTree>
    <p:extLst>
      <p:ext uri="{BB962C8B-B14F-4D97-AF65-F5344CB8AC3E}">
        <p14:creationId xmlns:p14="http://schemas.microsoft.com/office/powerpoint/2010/main" val="28006664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is a moving average?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341195" y="1241945"/>
            <a:ext cx="8570793" cy="646331"/>
          </a:xfrm>
          <a:prstGeom prst="rect">
            <a:avLst/>
          </a:prstGeom>
          <a:noFill/>
        </p:spPr>
        <p:txBody>
          <a:bodyPr wrap="square" rtlCol="0">
            <a:spAutoFit/>
          </a:bodyPr>
          <a:lstStyle/>
          <a:p>
            <a:r>
              <a:rPr lang="en-US" dirty="0" smtClean="0"/>
              <a:t>A smoothing technique reducing noise in a data series.  Takes the average over “n” number of periods. </a:t>
            </a:r>
            <a:endParaRPr lang="en-US" dirty="0"/>
          </a:p>
        </p:txBody>
      </p:sp>
      <p:cxnSp>
        <p:nvCxnSpPr>
          <p:cNvPr id="14" name="Straight Connector 13"/>
          <p:cNvCxnSpPr/>
          <p:nvPr/>
        </p:nvCxnSpPr>
        <p:spPr>
          <a:xfrm>
            <a:off x="470848" y="2019869"/>
            <a:ext cx="8202304"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86594" y="2770495"/>
            <a:ext cx="1774845" cy="3323987"/>
          </a:xfrm>
          <a:prstGeom prst="rect">
            <a:avLst/>
          </a:prstGeom>
          <a:noFill/>
        </p:spPr>
        <p:txBody>
          <a:bodyPr wrap="none" rtlCol="0">
            <a:spAutoFit/>
          </a:bodyPr>
          <a:lstStyle/>
          <a:p>
            <a:r>
              <a:rPr lang="en-US" sz="1400" dirty="0">
                <a:latin typeface="Consolas" panose="020B0609020204030204" pitchFamily="49" charset="0"/>
                <a:cs typeface="Consolas" panose="020B0609020204030204" pitchFamily="49" charset="0"/>
              </a:rPr>
              <a:t>[1,] -11.070657</a:t>
            </a:r>
          </a:p>
          <a:p>
            <a:r>
              <a:rPr lang="en-US" sz="1400" dirty="0">
                <a:latin typeface="Consolas" panose="020B0609020204030204" pitchFamily="49" charset="0"/>
                <a:cs typeface="Consolas" panose="020B0609020204030204" pitchFamily="49" charset="0"/>
              </a:rPr>
              <a:t> [2,]   3.774292</a:t>
            </a:r>
          </a:p>
          <a:p>
            <a:r>
              <a:rPr lang="en-US" sz="1400" dirty="0">
                <a:solidFill>
                  <a:schemeClr val="accent1"/>
                </a:solidFill>
                <a:latin typeface="Consolas" panose="020B0609020204030204" pitchFamily="49" charset="0"/>
                <a:cs typeface="Consolas" panose="020B0609020204030204" pitchFamily="49" charset="0"/>
              </a:rPr>
              <a:t> [3,]  11.844412</a:t>
            </a:r>
          </a:p>
          <a:p>
            <a:r>
              <a:rPr lang="en-US" sz="1400" dirty="0">
                <a:solidFill>
                  <a:schemeClr val="accent1"/>
                </a:solidFill>
                <a:latin typeface="Consolas" panose="020B0609020204030204" pitchFamily="49" charset="0"/>
                <a:cs typeface="Consolas" panose="020B0609020204030204" pitchFamily="49" charset="0"/>
              </a:rPr>
              <a:t> [4,] -22.456977</a:t>
            </a:r>
          </a:p>
          <a:p>
            <a:r>
              <a:rPr lang="en-US" sz="1400" dirty="0">
                <a:solidFill>
                  <a:schemeClr val="accent1"/>
                </a:solidFill>
                <a:latin typeface="Consolas" panose="020B0609020204030204" pitchFamily="49" charset="0"/>
                <a:cs typeface="Consolas" panose="020B0609020204030204" pitchFamily="49" charset="0"/>
              </a:rPr>
              <a:t> [5,]   5.291247</a:t>
            </a:r>
          </a:p>
          <a:p>
            <a:r>
              <a:rPr lang="en-US" sz="1400" dirty="0">
                <a:latin typeface="Consolas" panose="020B0609020204030204" pitchFamily="49" charset="0"/>
                <a:cs typeface="Consolas" panose="020B0609020204030204" pitchFamily="49" charset="0"/>
              </a:rPr>
              <a:t> </a:t>
            </a:r>
            <a:r>
              <a:rPr lang="en-US" sz="1400" dirty="0">
                <a:solidFill>
                  <a:schemeClr val="accent1"/>
                </a:solidFill>
                <a:latin typeface="Consolas" panose="020B0609020204030204" pitchFamily="49" charset="0"/>
                <a:cs typeface="Consolas" panose="020B0609020204030204" pitchFamily="49" charset="0"/>
              </a:rPr>
              <a:t>[6,]   6.060559</a:t>
            </a:r>
          </a:p>
          <a:p>
            <a:r>
              <a:rPr lang="en-US" sz="1400" dirty="0">
                <a:latin typeface="Consolas" panose="020B0609020204030204" pitchFamily="49" charset="0"/>
                <a:cs typeface="Consolas" panose="020B0609020204030204" pitchFamily="49" charset="0"/>
              </a:rPr>
              <a:t> </a:t>
            </a:r>
            <a:r>
              <a:rPr lang="en-US" sz="1400" dirty="0">
                <a:solidFill>
                  <a:schemeClr val="accent1"/>
                </a:solidFill>
                <a:latin typeface="Consolas" panose="020B0609020204030204" pitchFamily="49" charset="0"/>
                <a:cs typeface="Consolas" panose="020B0609020204030204" pitchFamily="49" charset="0"/>
              </a:rPr>
              <a:t>[7,]  -4.747400</a:t>
            </a:r>
          </a:p>
          <a:p>
            <a:r>
              <a:rPr lang="en-US" sz="1400" dirty="0">
                <a:latin typeface="Consolas" panose="020B0609020204030204" pitchFamily="49" charset="0"/>
                <a:cs typeface="Consolas" panose="020B0609020204030204" pitchFamily="49" charset="0"/>
              </a:rPr>
              <a:t> [8,]  -4.466319</a:t>
            </a:r>
          </a:p>
          <a:p>
            <a:r>
              <a:rPr lang="en-US" sz="1400" dirty="0">
                <a:latin typeface="Consolas" panose="020B0609020204030204" pitchFamily="49" charset="0"/>
                <a:cs typeface="Consolas" panose="020B0609020204030204" pitchFamily="49" charset="0"/>
              </a:rPr>
              <a:t> [9,]  -4.644520</a:t>
            </a:r>
          </a:p>
          <a:p>
            <a:r>
              <a:rPr lang="en-US" sz="1400" dirty="0">
                <a:latin typeface="Consolas" panose="020B0609020204030204" pitchFamily="49" charset="0"/>
                <a:cs typeface="Consolas" panose="020B0609020204030204" pitchFamily="49" charset="0"/>
              </a:rPr>
              <a:t>[10,]  -7.900378</a:t>
            </a:r>
          </a:p>
          <a:p>
            <a:r>
              <a:rPr lang="en-US" sz="1400" dirty="0">
                <a:latin typeface="Consolas" panose="020B0609020204030204" pitchFamily="49" charset="0"/>
                <a:cs typeface="Consolas" panose="020B0609020204030204" pitchFamily="49" charset="0"/>
              </a:rPr>
              <a:t>[11,]  -3.771927</a:t>
            </a:r>
          </a:p>
          <a:p>
            <a:r>
              <a:rPr lang="en-US" sz="1400" dirty="0">
                <a:latin typeface="Consolas" panose="020B0609020204030204" pitchFamily="49" charset="0"/>
                <a:cs typeface="Consolas" panose="020B0609020204030204" pitchFamily="49" charset="0"/>
              </a:rPr>
              <a:t>[12,]  -8.983864</a:t>
            </a:r>
          </a:p>
          <a:p>
            <a:r>
              <a:rPr lang="en-US" sz="1400" dirty="0">
                <a:latin typeface="Consolas" panose="020B0609020204030204" pitchFamily="49" charset="0"/>
                <a:cs typeface="Consolas" panose="020B0609020204030204" pitchFamily="49" charset="0"/>
              </a:rPr>
              <a:t>[13,]  -6.762539</a:t>
            </a:r>
          </a:p>
          <a:p>
            <a:r>
              <a:rPr lang="en-US" sz="1400" dirty="0">
                <a:latin typeface="Consolas" panose="020B0609020204030204" pitchFamily="49" charset="0"/>
                <a:cs typeface="Consolas" panose="020B0609020204030204" pitchFamily="49" charset="0"/>
              </a:rPr>
              <a:t>[14,]   1.644588</a:t>
            </a:r>
          </a:p>
          <a:p>
            <a:r>
              <a:rPr lang="en-US" sz="1400" dirty="0">
                <a:latin typeface="Consolas" panose="020B0609020204030204" pitchFamily="49" charset="0"/>
                <a:cs typeface="Consolas" panose="020B0609020204030204" pitchFamily="49" charset="0"/>
              </a:rPr>
              <a:t>[15,]  10.594941</a:t>
            </a:r>
          </a:p>
        </p:txBody>
      </p:sp>
      <p:sp>
        <p:nvSpPr>
          <p:cNvPr id="17" name="TextBox 16"/>
          <p:cNvSpPr txBox="1"/>
          <p:nvPr/>
        </p:nvSpPr>
        <p:spPr>
          <a:xfrm>
            <a:off x="511815" y="2265528"/>
            <a:ext cx="1324402" cy="369332"/>
          </a:xfrm>
          <a:prstGeom prst="rect">
            <a:avLst/>
          </a:prstGeom>
          <a:solidFill>
            <a:schemeClr val="accent5"/>
          </a:solidFill>
        </p:spPr>
        <p:txBody>
          <a:bodyPr>
            <a:spAutoFit/>
          </a:bodyPr>
          <a:lstStyle>
            <a:defPPr>
              <a:defRPr lang="en-US"/>
            </a:defPPr>
            <a:lvl1pPr>
              <a:defRPr>
                <a:latin typeface="Consolas" panose="020B0609020204030204" pitchFamily="49" charset="0"/>
                <a:cs typeface="Consolas" panose="020B0609020204030204" pitchFamily="49" charset="0"/>
              </a:defRPr>
            </a:lvl1pPr>
          </a:lstStyle>
          <a:p>
            <a:r>
              <a:rPr lang="en-US" dirty="0" err="1"/>
              <a:t>vec</a:t>
            </a:r>
            <a:r>
              <a:rPr lang="en-US" dirty="0"/>
              <a:t>[1:15]</a:t>
            </a:r>
          </a:p>
        </p:txBody>
      </p:sp>
      <p:sp>
        <p:nvSpPr>
          <p:cNvPr id="19" name="Isosceles Triangle 18"/>
          <p:cNvSpPr/>
          <p:nvPr/>
        </p:nvSpPr>
        <p:spPr>
          <a:xfrm rot="5400000">
            <a:off x="1657062" y="3196990"/>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5400000">
            <a:off x="1657062" y="3403982"/>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p:cNvSpPr/>
          <p:nvPr/>
        </p:nvSpPr>
        <p:spPr>
          <a:xfrm rot="5400000">
            <a:off x="1657062" y="3595051"/>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Isosceles Triangle 21"/>
          <p:cNvSpPr/>
          <p:nvPr/>
        </p:nvSpPr>
        <p:spPr>
          <a:xfrm rot="5400000">
            <a:off x="1657062" y="3813415"/>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p:cNvSpPr/>
          <p:nvPr/>
        </p:nvSpPr>
        <p:spPr>
          <a:xfrm rot="5400000">
            <a:off x="1657062" y="4045427"/>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p:cNvSpPr/>
          <p:nvPr/>
        </p:nvSpPr>
        <p:spPr>
          <a:xfrm rot="5400000">
            <a:off x="1657062" y="4236495"/>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p:cNvSpPr/>
          <p:nvPr/>
        </p:nvSpPr>
        <p:spPr>
          <a:xfrm rot="5400000">
            <a:off x="1657062" y="4468508"/>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p:cNvSpPr/>
          <p:nvPr/>
        </p:nvSpPr>
        <p:spPr>
          <a:xfrm rot="5400000">
            <a:off x="1657062" y="4700520"/>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p:cNvSpPr/>
          <p:nvPr/>
        </p:nvSpPr>
        <p:spPr>
          <a:xfrm rot="5400000">
            <a:off x="1657062" y="4864293"/>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27"/>
          <p:cNvSpPr/>
          <p:nvPr/>
        </p:nvSpPr>
        <p:spPr>
          <a:xfrm rot="5400000">
            <a:off x="1657062" y="5096305"/>
            <a:ext cx="1050875" cy="361666"/>
          </a:xfrm>
          <a:prstGeom prst="triangl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p:cNvSpPr/>
          <p:nvPr/>
        </p:nvSpPr>
        <p:spPr>
          <a:xfrm rot="5400000">
            <a:off x="1657062" y="5314668"/>
            <a:ext cx="1050875" cy="361666"/>
          </a:xfrm>
          <a:prstGeom prst="triangl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086492" y="2370878"/>
            <a:ext cx="3223959" cy="369332"/>
          </a:xfrm>
          <a:prstGeom prst="rect">
            <a:avLst/>
          </a:prstGeom>
          <a:solidFill>
            <a:schemeClr val="accent5"/>
          </a:solidFill>
        </p:spPr>
        <p:txBody>
          <a:bodyPr>
            <a:spAutoFit/>
          </a:bodyPr>
          <a:lstStyle/>
          <a:p>
            <a:r>
              <a:rPr lang="en-US" dirty="0">
                <a:latin typeface="Consolas" panose="020B0609020204030204" pitchFamily="49" charset="0"/>
                <a:cs typeface="Consolas" panose="020B0609020204030204" pitchFamily="49" charset="0"/>
              </a:rPr>
              <a:t>TTR::SMA(</a:t>
            </a:r>
            <a:r>
              <a:rPr lang="en-US" dirty="0" err="1">
                <a:latin typeface="Consolas" panose="020B0609020204030204" pitchFamily="49" charset="0"/>
                <a:cs typeface="Consolas" panose="020B0609020204030204" pitchFamily="49" charset="0"/>
              </a:rPr>
              <a:t>vec</a:t>
            </a:r>
            <a:r>
              <a:rPr lang="en-US" dirty="0">
                <a:latin typeface="Consolas" panose="020B0609020204030204" pitchFamily="49" charset="0"/>
                <a:cs typeface="Consolas" panose="020B0609020204030204" pitchFamily="49" charset="0"/>
              </a:rPr>
              <a:t>[1:15], n=5)</a:t>
            </a:r>
          </a:p>
        </p:txBody>
      </p:sp>
      <p:sp>
        <p:nvSpPr>
          <p:cNvPr id="9" name="Rectangle 8"/>
          <p:cNvSpPr/>
          <p:nvPr/>
        </p:nvSpPr>
        <p:spPr>
          <a:xfrm>
            <a:off x="5637358" y="2806596"/>
            <a:ext cx="2122226" cy="3385542"/>
          </a:xfrm>
          <a:prstGeom prst="rect">
            <a:avLst/>
          </a:prstGeom>
        </p:spPr>
        <p:txBody>
          <a:bodyPr wrap="square">
            <a:spAutoFit/>
          </a:bodyPr>
          <a:lstStyle/>
          <a:p>
            <a:r>
              <a:rPr lang="pl-PL" dirty="0"/>
              <a:t> </a:t>
            </a:r>
            <a:r>
              <a:rPr lang="en-US" dirty="0" smtClean="0"/>
              <a:t> </a:t>
            </a:r>
            <a:r>
              <a:rPr lang="pl-PL" dirty="0" smtClean="0"/>
              <a:t>[</a:t>
            </a:r>
            <a:r>
              <a:rPr lang="pl-PL" sz="1400" dirty="0">
                <a:latin typeface="Consolas" panose="020B0609020204030204" pitchFamily="49" charset="0"/>
                <a:cs typeface="Consolas" panose="020B0609020204030204" pitchFamily="49" charset="0"/>
              </a:rPr>
              <a:t>1,]         NA</a:t>
            </a:r>
          </a:p>
          <a:p>
            <a:r>
              <a:rPr lang="pl-PL" sz="1400" dirty="0">
                <a:latin typeface="Consolas" panose="020B0609020204030204" pitchFamily="49" charset="0"/>
                <a:cs typeface="Consolas" panose="020B0609020204030204" pitchFamily="49" charset="0"/>
              </a:rPr>
              <a:t> [2,]         NA</a:t>
            </a:r>
          </a:p>
          <a:p>
            <a:r>
              <a:rPr lang="pl-PL" sz="1400" dirty="0">
                <a:latin typeface="Consolas" panose="020B0609020204030204" pitchFamily="49" charset="0"/>
                <a:cs typeface="Consolas" panose="020B0609020204030204" pitchFamily="49" charset="0"/>
              </a:rPr>
              <a:t> [3,]         NA</a:t>
            </a:r>
          </a:p>
          <a:p>
            <a:r>
              <a:rPr lang="pl-PL" sz="1400" dirty="0">
                <a:latin typeface="Consolas" panose="020B0609020204030204" pitchFamily="49" charset="0"/>
                <a:cs typeface="Consolas" panose="020B0609020204030204" pitchFamily="49" charset="0"/>
              </a:rPr>
              <a:t> [4,]         NA</a:t>
            </a:r>
          </a:p>
          <a:p>
            <a:r>
              <a:rPr lang="pl-PL" sz="1400" dirty="0">
                <a:latin typeface="Consolas" panose="020B0609020204030204" pitchFamily="49" charset="0"/>
                <a:cs typeface="Consolas" panose="020B0609020204030204" pitchFamily="49" charset="0"/>
              </a:rPr>
              <a:t> [5,] -2.5235367</a:t>
            </a:r>
          </a:p>
          <a:p>
            <a:r>
              <a:rPr lang="pl-PL" sz="1400" dirty="0">
                <a:latin typeface="Consolas" panose="020B0609020204030204" pitchFamily="49" charset="0"/>
                <a:cs typeface="Consolas" panose="020B0609020204030204" pitchFamily="49" charset="0"/>
              </a:rPr>
              <a:t> [6,]  0.9027066</a:t>
            </a:r>
          </a:p>
          <a:p>
            <a:r>
              <a:rPr lang="pl-PL" sz="1400" dirty="0">
                <a:latin typeface="Consolas" panose="020B0609020204030204" pitchFamily="49" charset="0"/>
                <a:cs typeface="Consolas" panose="020B0609020204030204" pitchFamily="49" charset="0"/>
              </a:rPr>
              <a:t> [7,] -0.8016318</a:t>
            </a:r>
          </a:p>
          <a:p>
            <a:r>
              <a:rPr lang="pl-PL" sz="1400" dirty="0">
                <a:latin typeface="Consolas" panose="020B0609020204030204" pitchFamily="49" charset="0"/>
                <a:cs typeface="Consolas" panose="020B0609020204030204" pitchFamily="49" charset="0"/>
              </a:rPr>
              <a:t> [8,] -4.0637779</a:t>
            </a:r>
          </a:p>
          <a:p>
            <a:r>
              <a:rPr lang="pl-PL" sz="1400" dirty="0">
                <a:latin typeface="Consolas" panose="020B0609020204030204" pitchFamily="49" charset="0"/>
                <a:cs typeface="Consolas" panose="020B0609020204030204" pitchFamily="49" charset="0"/>
              </a:rPr>
              <a:t> [9,] -0.5012865</a:t>
            </a:r>
          </a:p>
          <a:p>
            <a:r>
              <a:rPr lang="pl-PL" sz="1400" dirty="0">
                <a:latin typeface="Consolas" panose="020B0609020204030204" pitchFamily="49" charset="0"/>
                <a:cs typeface="Consolas" panose="020B0609020204030204" pitchFamily="49" charset="0"/>
              </a:rPr>
              <a:t>[10,] -3.1396115</a:t>
            </a:r>
          </a:p>
          <a:p>
            <a:r>
              <a:rPr lang="pl-PL" sz="1400" dirty="0">
                <a:latin typeface="Consolas" panose="020B0609020204030204" pitchFamily="49" charset="0"/>
                <a:cs typeface="Consolas" panose="020B0609020204030204" pitchFamily="49" charset="0"/>
              </a:rPr>
              <a:t>[11,] -5.1061087</a:t>
            </a:r>
          </a:p>
          <a:p>
            <a:r>
              <a:rPr lang="pl-PL" sz="1400" dirty="0">
                <a:latin typeface="Consolas" panose="020B0609020204030204" pitchFamily="49" charset="0"/>
                <a:cs typeface="Consolas" panose="020B0609020204030204" pitchFamily="49" charset="0"/>
              </a:rPr>
              <a:t>[12,] -5.9534017</a:t>
            </a:r>
          </a:p>
          <a:p>
            <a:r>
              <a:rPr lang="pl-PL" sz="1400" dirty="0">
                <a:latin typeface="Consolas" panose="020B0609020204030204" pitchFamily="49" charset="0"/>
                <a:cs typeface="Consolas" panose="020B0609020204030204" pitchFamily="49" charset="0"/>
              </a:rPr>
              <a:t>[13,] -6.4126457</a:t>
            </a:r>
          </a:p>
          <a:p>
            <a:r>
              <a:rPr lang="pl-PL" sz="1400" dirty="0">
                <a:latin typeface="Consolas" panose="020B0609020204030204" pitchFamily="49" charset="0"/>
                <a:cs typeface="Consolas" panose="020B0609020204030204" pitchFamily="49" charset="0"/>
              </a:rPr>
              <a:t>[14,] -5.1548241</a:t>
            </a:r>
          </a:p>
          <a:p>
            <a:r>
              <a:rPr lang="pl-PL" sz="1400" dirty="0">
                <a:latin typeface="Consolas" panose="020B0609020204030204" pitchFamily="49" charset="0"/>
                <a:cs typeface="Consolas" panose="020B0609020204030204" pitchFamily="49" charset="0"/>
              </a:rPr>
              <a:t>[15,] -1.4557603</a:t>
            </a:r>
            <a:endParaRPr lang="en-US" sz="1400" dirty="0">
              <a:latin typeface="Consolas" panose="020B0609020204030204" pitchFamily="49" charset="0"/>
              <a:cs typeface="Consolas" panose="020B0609020204030204" pitchFamily="49" charset="0"/>
            </a:endParaRPr>
          </a:p>
        </p:txBody>
      </p:sp>
      <p:pic>
        <p:nvPicPr>
          <p:cNvPr id="33" name="Picture 32"/>
          <p:cNvPicPr>
            <a:picLocks noChangeAspect="1"/>
          </p:cNvPicPr>
          <p:nvPr/>
        </p:nvPicPr>
        <p:blipFill>
          <a:blip r:embed="rId2"/>
          <a:stretch>
            <a:fillRect/>
          </a:stretch>
        </p:blipFill>
        <p:spPr>
          <a:xfrm>
            <a:off x="2350685" y="3172179"/>
            <a:ext cx="1581027" cy="365760"/>
          </a:xfrm>
          <a:prstGeom prst="rect">
            <a:avLst/>
          </a:prstGeom>
        </p:spPr>
      </p:pic>
      <p:pic>
        <p:nvPicPr>
          <p:cNvPr id="11" name="Picture 10"/>
          <p:cNvPicPr>
            <a:picLocks noChangeAspect="1"/>
          </p:cNvPicPr>
          <p:nvPr/>
        </p:nvPicPr>
        <p:blipFill>
          <a:blip r:embed="rId3"/>
          <a:stretch>
            <a:fillRect/>
          </a:stretch>
        </p:blipFill>
        <p:spPr>
          <a:xfrm>
            <a:off x="2350685" y="5423422"/>
            <a:ext cx="1699708" cy="365760"/>
          </a:xfrm>
          <a:prstGeom prst="rect">
            <a:avLst/>
          </a:prstGeom>
        </p:spPr>
      </p:pic>
    </p:spTree>
    <p:extLst>
      <p:ext uri="{BB962C8B-B14F-4D97-AF65-F5344CB8AC3E}">
        <p14:creationId xmlns:p14="http://schemas.microsoft.com/office/powerpoint/2010/main" val="24768459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Open 1_TTR_A.R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Tree>
    <p:extLst>
      <p:ext uri="{BB962C8B-B14F-4D97-AF65-F5344CB8AC3E}">
        <p14:creationId xmlns:p14="http://schemas.microsoft.com/office/powerpoint/2010/main" val="34584239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a:t>Open </a:t>
            </a:r>
            <a:r>
              <a:rPr lang="en-US" dirty="0" smtClean="0"/>
              <a:t>1_TTR_B.R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Tree>
    <p:extLst>
      <p:ext uri="{BB962C8B-B14F-4D97-AF65-F5344CB8AC3E}">
        <p14:creationId xmlns:p14="http://schemas.microsoft.com/office/powerpoint/2010/main" val="36364456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So how does SMA become an Indicator?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1187356" y="1251424"/>
            <a:ext cx="6769289" cy="4185002"/>
          </a:xfrm>
          <a:prstGeom prst="rect">
            <a:avLst/>
          </a:prstGeom>
          <a:ln>
            <a:solidFill>
              <a:schemeClr val="tx1"/>
            </a:solidFill>
          </a:ln>
        </p:spPr>
      </p:pic>
      <p:sp>
        <p:nvSpPr>
          <p:cNvPr id="7" name="Rectangle 6"/>
          <p:cNvSpPr/>
          <p:nvPr/>
        </p:nvSpPr>
        <p:spPr>
          <a:xfrm>
            <a:off x="185738" y="5581934"/>
            <a:ext cx="8686799" cy="5186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An investor can “</a:t>
            </a:r>
            <a:r>
              <a:rPr lang="en-US" dirty="0" err="1" smtClean="0"/>
              <a:t>backtest</a:t>
            </a:r>
            <a:r>
              <a:rPr lang="en-US" dirty="0" smtClean="0"/>
              <a:t>” the strategy to find an acceptable “n”.  Once the best “n” is found, the SMA line represents points to buy and sell as the price crosses over.</a:t>
            </a:r>
            <a:endParaRPr lang="en-US" dirty="0"/>
          </a:p>
        </p:txBody>
      </p:sp>
    </p:spTree>
    <p:extLst>
      <p:ext uri="{BB962C8B-B14F-4D97-AF65-F5344CB8AC3E}">
        <p14:creationId xmlns:p14="http://schemas.microsoft.com/office/powerpoint/2010/main" val="399082410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So how does SMA become an Indicator?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Rectangle 6"/>
          <p:cNvSpPr/>
          <p:nvPr/>
        </p:nvSpPr>
        <p:spPr>
          <a:xfrm>
            <a:off x="185738" y="5131558"/>
            <a:ext cx="8686799" cy="9689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smtClean="0"/>
              <a:t>From Investopedia:</a:t>
            </a:r>
          </a:p>
          <a:p>
            <a:pPr algn="ctr"/>
            <a:r>
              <a:rPr lang="en-US" sz="1400" b="1" dirty="0" err="1" smtClean="0"/>
              <a:t>Backtesting</a:t>
            </a:r>
            <a:r>
              <a:rPr lang="en-US" sz="1400" dirty="0"/>
              <a:t> is the process of testing a trading strategy on relevant historical data to ensure its viability before the trader risks any actual capital. A trader can simulate the trading of a strategy over an appropriate period of time and analyze the results for the levels of profitability and risk.</a:t>
            </a:r>
          </a:p>
        </p:txBody>
      </p:sp>
      <p:pic>
        <p:nvPicPr>
          <p:cNvPr id="6" name="Picture 5"/>
          <p:cNvPicPr>
            <a:picLocks noChangeAspect="1"/>
          </p:cNvPicPr>
          <p:nvPr/>
        </p:nvPicPr>
        <p:blipFill>
          <a:blip r:embed="rId2"/>
          <a:stretch>
            <a:fillRect/>
          </a:stretch>
        </p:blipFill>
        <p:spPr>
          <a:xfrm>
            <a:off x="2647666" y="1087649"/>
            <a:ext cx="6264321" cy="3872814"/>
          </a:xfrm>
          <a:prstGeom prst="rect">
            <a:avLst/>
          </a:prstGeom>
          <a:ln>
            <a:solidFill>
              <a:schemeClr val="tx1"/>
            </a:solidFill>
          </a:ln>
        </p:spPr>
      </p:pic>
      <p:sp>
        <p:nvSpPr>
          <p:cNvPr id="10" name="Oval 9"/>
          <p:cNvSpPr/>
          <p:nvPr/>
        </p:nvSpPr>
        <p:spPr>
          <a:xfrm>
            <a:off x="3534770" y="4258101"/>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5011003" y="4274024"/>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6309815" y="2392908"/>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7008126" y="2245057"/>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7249697" y="2201532"/>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8375177" y="1660478"/>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955577" y="4214884"/>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4119351" y="4228531"/>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175148" y="2372437"/>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368489" y="2292823"/>
            <a:ext cx="1188595" cy="646331"/>
          </a:xfrm>
          <a:prstGeom prst="rect">
            <a:avLst/>
          </a:prstGeom>
          <a:noFill/>
        </p:spPr>
        <p:txBody>
          <a:bodyPr wrap="none" rtlCol="0">
            <a:spAutoFit/>
          </a:bodyPr>
          <a:lstStyle/>
          <a:p>
            <a:r>
              <a:rPr lang="en-US" dirty="0" smtClean="0"/>
              <a:t>Cross Over</a:t>
            </a:r>
          </a:p>
          <a:p>
            <a:r>
              <a:rPr lang="en-US" dirty="0" smtClean="0"/>
              <a:t>Buy/Sell</a:t>
            </a:r>
            <a:endParaRPr lang="en-US" dirty="0"/>
          </a:p>
        </p:txBody>
      </p:sp>
      <p:sp>
        <p:nvSpPr>
          <p:cNvPr id="21" name="Oval 20"/>
          <p:cNvSpPr/>
          <p:nvPr/>
        </p:nvSpPr>
        <p:spPr>
          <a:xfrm>
            <a:off x="4546632" y="4218247"/>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4860782" y="4274344"/>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4647609" y="4207027"/>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3845405" y="4263125"/>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7334711" y="2209933"/>
            <a:ext cx="182880" cy="18288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950189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a:t>Open </a:t>
            </a:r>
            <a:r>
              <a:rPr lang="en-US" dirty="0" smtClean="0"/>
              <a:t>1_TTR_C.R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Tree>
    <p:extLst>
      <p:ext uri="{BB962C8B-B14F-4D97-AF65-F5344CB8AC3E}">
        <p14:creationId xmlns:p14="http://schemas.microsoft.com/office/powerpoint/2010/main" val="1737845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is a Market?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185738" y="5129220"/>
            <a:ext cx="8686799" cy="7572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 market is one of the many varieties of systems, institutions, procedures, social relations and infrastructures whereby parties engage in exchange. </a:t>
            </a:r>
            <a:r>
              <a:rPr lang="en-US" dirty="0" smtClean="0"/>
              <a:t>Traditional markets are often regulated, have defined trading norms/rules, and have been in existence for some time.   </a:t>
            </a:r>
            <a:endParaRPr lang="en-US" dirty="0"/>
          </a:p>
        </p:txBody>
      </p:sp>
      <p:sp>
        <p:nvSpPr>
          <p:cNvPr id="9" name="TextBox 8"/>
          <p:cNvSpPr txBox="1"/>
          <p:nvPr/>
        </p:nvSpPr>
        <p:spPr>
          <a:xfrm>
            <a:off x="428625" y="2371725"/>
            <a:ext cx="3261342" cy="2031325"/>
          </a:xfrm>
          <a:prstGeom prst="rect">
            <a:avLst/>
          </a:prstGeom>
          <a:noFill/>
        </p:spPr>
        <p:txBody>
          <a:bodyPr wrap="none" rtlCol="0">
            <a:spAutoFit/>
          </a:bodyPr>
          <a:lstStyle/>
          <a:p>
            <a:pPr marL="285750" indent="-285750">
              <a:buFont typeface="Arial" panose="020B0604020202020204" pitchFamily="34" charset="0"/>
              <a:buChar char="•"/>
            </a:pPr>
            <a:r>
              <a:rPr lang="en-US" dirty="0" smtClean="0"/>
              <a:t>Stock Markets</a:t>
            </a:r>
          </a:p>
          <a:p>
            <a:pPr marL="285750" indent="-285750">
              <a:buFont typeface="Arial" panose="020B0604020202020204" pitchFamily="34" charset="0"/>
              <a:buChar char="•"/>
            </a:pPr>
            <a:r>
              <a:rPr lang="en-US" dirty="0" smtClean="0"/>
              <a:t>Bond Markets</a:t>
            </a:r>
          </a:p>
          <a:p>
            <a:pPr marL="285750" indent="-285750">
              <a:buFont typeface="Arial" panose="020B0604020202020204" pitchFamily="34" charset="0"/>
              <a:buChar char="•"/>
            </a:pPr>
            <a:r>
              <a:rPr lang="en-US" dirty="0" smtClean="0"/>
              <a:t>Housing/Mortgages</a:t>
            </a:r>
          </a:p>
          <a:p>
            <a:pPr marL="285750" indent="-285750">
              <a:buFont typeface="Arial" panose="020B0604020202020204" pitchFamily="34" charset="0"/>
              <a:buChar char="•"/>
            </a:pPr>
            <a:r>
              <a:rPr lang="en-US" dirty="0" smtClean="0"/>
              <a:t>Commodities – gold/silver </a:t>
            </a:r>
            <a:r>
              <a:rPr lang="en-US" dirty="0" err="1" smtClean="0"/>
              <a:t>etc</a:t>
            </a:r>
            <a:endParaRPr lang="en-US" dirty="0" smtClean="0"/>
          </a:p>
          <a:p>
            <a:pPr marL="285750" indent="-285750">
              <a:buFont typeface="Arial" panose="020B0604020202020204" pitchFamily="34" charset="0"/>
              <a:buChar char="•"/>
            </a:pPr>
            <a:r>
              <a:rPr lang="en-US" dirty="0" smtClean="0"/>
              <a:t>Crop Futures – corn/soybean</a:t>
            </a:r>
          </a:p>
          <a:p>
            <a:pPr marL="285750" indent="-285750">
              <a:buFont typeface="Arial" panose="020B0604020202020204" pitchFamily="34" charset="0"/>
              <a:buChar char="•"/>
            </a:pPr>
            <a:r>
              <a:rPr lang="en-US" dirty="0" smtClean="0"/>
              <a:t>Consumer Credit</a:t>
            </a:r>
          </a:p>
          <a:p>
            <a:pPr marL="285750" indent="-285750">
              <a:buFont typeface="Arial" panose="020B0604020202020204" pitchFamily="34" charset="0"/>
              <a:buChar char="•"/>
            </a:pPr>
            <a:r>
              <a:rPr lang="en-US" dirty="0" smtClean="0"/>
              <a:t>…</a:t>
            </a:r>
            <a:endParaRPr lang="en-US" dirty="0"/>
          </a:p>
        </p:txBody>
      </p:sp>
      <p:sp>
        <p:nvSpPr>
          <p:cNvPr id="11" name="Rectangle 10"/>
          <p:cNvSpPr/>
          <p:nvPr/>
        </p:nvSpPr>
        <p:spPr>
          <a:xfrm>
            <a:off x="671513" y="1457325"/>
            <a:ext cx="3186112" cy="4000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Traditional Markets</a:t>
            </a:r>
            <a:endParaRPr lang="en-US" dirty="0"/>
          </a:p>
        </p:txBody>
      </p:sp>
      <p:pic>
        <p:nvPicPr>
          <p:cNvPr id="1026" name="Picture 2" descr="Image result for supply demand curv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4726" y="1441452"/>
            <a:ext cx="3059112" cy="3059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53345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SMA as an Indicator for CMG</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278606" y="1156380"/>
            <a:ext cx="6036469" cy="3628860"/>
          </a:xfrm>
          <a:prstGeom prst="rect">
            <a:avLst/>
          </a:prstGeom>
        </p:spPr>
      </p:pic>
      <p:sp>
        <p:nvSpPr>
          <p:cNvPr id="7" name="Right Brace 6"/>
          <p:cNvSpPr/>
          <p:nvPr/>
        </p:nvSpPr>
        <p:spPr>
          <a:xfrm>
            <a:off x="6219825" y="1357312"/>
            <a:ext cx="614363" cy="1885950"/>
          </a:xfrm>
          <a:prstGeom prst="rightBrace">
            <a:avLst/>
          </a:prstGeom>
          <a:ln w="28575">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e 7"/>
          <p:cNvSpPr/>
          <p:nvPr/>
        </p:nvSpPr>
        <p:spPr>
          <a:xfrm>
            <a:off x="6205537" y="3267075"/>
            <a:ext cx="614363" cy="404813"/>
          </a:xfrm>
          <a:prstGeom prst="rightBrace">
            <a:avLst/>
          </a:prstGeom>
          <a:ln w="28575">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e 8"/>
          <p:cNvSpPr/>
          <p:nvPr/>
        </p:nvSpPr>
        <p:spPr>
          <a:xfrm>
            <a:off x="6205537" y="3705225"/>
            <a:ext cx="614363" cy="709612"/>
          </a:xfrm>
          <a:prstGeom prst="rightBrace">
            <a:avLst/>
          </a:prstGeom>
          <a:ln w="28575">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7022308" y="2074397"/>
            <a:ext cx="1928812" cy="523220"/>
          </a:xfrm>
          <a:prstGeom prst="rect">
            <a:avLst/>
          </a:prstGeom>
          <a:noFill/>
        </p:spPr>
        <p:txBody>
          <a:bodyPr wrap="square" rtlCol="0">
            <a:spAutoFit/>
          </a:bodyPr>
          <a:lstStyle/>
          <a:p>
            <a:r>
              <a:rPr lang="en-US" sz="1400" dirty="0" smtClean="0"/>
              <a:t>Total Cumulative Return using the rule.</a:t>
            </a:r>
            <a:endParaRPr lang="en-US" sz="1400" dirty="0"/>
          </a:p>
        </p:txBody>
      </p:sp>
      <p:sp>
        <p:nvSpPr>
          <p:cNvPr id="11" name="TextBox 10"/>
          <p:cNvSpPr txBox="1"/>
          <p:nvPr/>
        </p:nvSpPr>
        <p:spPr>
          <a:xfrm>
            <a:off x="6910730" y="3119780"/>
            <a:ext cx="2420034" cy="646331"/>
          </a:xfrm>
          <a:prstGeom prst="rect">
            <a:avLst/>
          </a:prstGeom>
          <a:noFill/>
        </p:spPr>
        <p:txBody>
          <a:bodyPr wrap="square" rtlCol="0">
            <a:spAutoFit/>
          </a:bodyPr>
          <a:lstStyle/>
          <a:p>
            <a:r>
              <a:rPr lang="en-US" sz="1200" dirty="0" smtClean="0"/>
              <a:t>Day to Day Return</a:t>
            </a:r>
          </a:p>
          <a:p>
            <a:r>
              <a:rPr lang="en-US" sz="1200" dirty="0" smtClean="0"/>
              <a:t>Important if rule is sub one day periodicity.</a:t>
            </a:r>
            <a:endParaRPr lang="en-US" sz="1200" dirty="0"/>
          </a:p>
        </p:txBody>
      </p:sp>
      <p:sp>
        <p:nvSpPr>
          <p:cNvPr id="12" name="TextBox 11"/>
          <p:cNvSpPr txBox="1"/>
          <p:nvPr/>
        </p:nvSpPr>
        <p:spPr>
          <a:xfrm>
            <a:off x="6877392" y="3872255"/>
            <a:ext cx="2266608" cy="461665"/>
          </a:xfrm>
          <a:prstGeom prst="rect">
            <a:avLst/>
          </a:prstGeom>
          <a:noFill/>
        </p:spPr>
        <p:txBody>
          <a:bodyPr wrap="square" rtlCol="0">
            <a:spAutoFit/>
          </a:bodyPr>
          <a:lstStyle/>
          <a:p>
            <a:r>
              <a:rPr lang="en-US" sz="1200" dirty="0" smtClean="0"/>
              <a:t>Peak to trough % change, used to understand volatility.</a:t>
            </a:r>
            <a:endParaRPr lang="en-US" sz="1200" dirty="0"/>
          </a:p>
        </p:txBody>
      </p:sp>
      <p:sp>
        <p:nvSpPr>
          <p:cNvPr id="13" name="Rectangle 12"/>
          <p:cNvSpPr/>
          <p:nvPr/>
        </p:nvSpPr>
        <p:spPr>
          <a:xfrm>
            <a:off x="185738" y="5372100"/>
            <a:ext cx="8686799" cy="7284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dirty="0" smtClean="0"/>
              <a:t>Due to the price spike, ~20% of the total cumulative ~30% came in a single session.  One could still argue the rule reduced risk because there were days without any capital exposure and the rule provided returns beyond the 1 day surge</a:t>
            </a:r>
            <a:r>
              <a:rPr lang="en-US" sz="1600" dirty="0" smtClean="0"/>
              <a:t>.</a:t>
            </a:r>
            <a:endParaRPr lang="en-US" sz="1600" dirty="0"/>
          </a:p>
        </p:txBody>
      </p:sp>
    </p:spTree>
    <p:extLst>
      <p:ext uri="{BB962C8B-B14F-4D97-AF65-F5344CB8AC3E}">
        <p14:creationId xmlns:p14="http://schemas.microsoft.com/office/powerpoint/2010/main" val="40868495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Moving </a:t>
            </a:r>
            <a:r>
              <a:rPr lang="en-US" dirty="0" err="1" smtClean="0"/>
              <a:t>Avg</a:t>
            </a:r>
            <a:r>
              <a:rPr lang="en-US" dirty="0" smtClean="0"/>
              <a:t> of Moving </a:t>
            </a:r>
            <a:r>
              <a:rPr lang="en-US" dirty="0" err="1" smtClean="0"/>
              <a:t>Avgs</a:t>
            </a:r>
            <a:r>
              <a:rPr lang="en-US" dirty="0" smtClean="0"/>
              <a:t> - MACD</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Tree>
    <p:extLst>
      <p:ext uri="{BB962C8B-B14F-4D97-AF65-F5344CB8AC3E}">
        <p14:creationId xmlns:p14="http://schemas.microsoft.com/office/powerpoint/2010/main" val="26377577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Moving Average Convergence Divergence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565048" y="1208907"/>
            <a:ext cx="8207477" cy="923330"/>
          </a:xfrm>
          <a:prstGeom prst="rect">
            <a:avLst/>
          </a:prstGeom>
          <a:solidFill>
            <a:schemeClr val="accent6"/>
          </a:solidFill>
        </p:spPr>
        <p:txBody>
          <a:bodyPr wrap="square" rtlCol="0">
            <a:spAutoFit/>
          </a:bodyPr>
          <a:lstStyle/>
          <a:p>
            <a:r>
              <a:rPr lang="en-US" dirty="0" smtClean="0">
                <a:solidFill>
                  <a:schemeClr val="bg1"/>
                </a:solidFill>
              </a:rPr>
              <a:t>The MACD stands for moving average convergence divergence indicator.  By measuring </a:t>
            </a:r>
            <a:r>
              <a:rPr lang="en-US" i="1" u="sng" dirty="0" smtClean="0">
                <a:solidFill>
                  <a:schemeClr val="bg1"/>
                </a:solidFill>
              </a:rPr>
              <a:t>the moving average of two moving averages with different time frames</a:t>
            </a:r>
            <a:r>
              <a:rPr lang="en-US" dirty="0" smtClean="0">
                <a:solidFill>
                  <a:schemeClr val="bg1"/>
                </a:solidFill>
              </a:rPr>
              <a:t>, an investor hopes to capture when momentum is building or receding.  </a:t>
            </a:r>
            <a:endParaRPr lang="en-US" dirty="0">
              <a:solidFill>
                <a:schemeClr val="bg1"/>
              </a:solidFill>
            </a:endParaRPr>
          </a:p>
        </p:txBody>
      </p:sp>
      <p:sp>
        <p:nvSpPr>
          <p:cNvPr id="7" name="TextBox 6"/>
          <p:cNvSpPr txBox="1"/>
          <p:nvPr/>
        </p:nvSpPr>
        <p:spPr>
          <a:xfrm>
            <a:off x="324927" y="3804622"/>
            <a:ext cx="7983789" cy="1384995"/>
          </a:xfrm>
          <a:prstGeom prst="rect">
            <a:avLst/>
          </a:prstGeom>
          <a:noFill/>
        </p:spPr>
        <p:txBody>
          <a:bodyPr wrap="none" rtlCol="0">
            <a:spAutoFit/>
          </a:bodyPr>
          <a:lstStyle/>
          <a:p>
            <a:r>
              <a:rPr lang="en-US" sz="2800" b="1" dirty="0" smtClean="0"/>
              <a:t>9 day Moving </a:t>
            </a:r>
            <a:r>
              <a:rPr lang="en-US" sz="2800" b="1" dirty="0" err="1" smtClean="0"/>
              <a:t>Avg</a:t>
            </a:r>
            <a:r>
              <a:rPr lang="en-US" sz="2800" b="1" dirty="0" smtClean="0"/>
              <a:t> (</a:t>
            </a:r>
            <a:r>
              <a:rPr lang="en-US" sz="2800" b="1" dirty="0" err="1" smtClean="0"/>
              <a:t>nSig</a:t>
            </a:r>
            <a:r>
              <a:rPr lang="en-US" sz="2800" b="1" dirty="0" smtClean="0"/>
              <a:t>) of </a:t>
            </a:r>
          </a:p>
          <a:p>
            <a:pPr algn="ctr"/>
            <a:r>
              <a:rPr lang="en-US" sz="2800" b="1" dirty="0"/>
              <a:t>T</a:t>
            </a:r>
            <a:r>
              <a:rPr lang="en-US" sz="2800" b="1" dirty="0" smtClean="0"/>
              <a:t>he difference between the 12 Moving </a:t>
            </a:r>
            <a:r>
              <a:rPr lang="en-US" sz="2800" b="1" dirty="0" err="1" smtClean="0"/>
              <a:t>avg</a:t>
            </a:r>
            <a:r>
              <a:rPr lang="en-US" sz="2800" b="1" dirty="0" smtClean="0"/>
              <a:t> (</a:t>
            </a:r>
            <a:r>
              <a:rPr lang="en-US" sz="2800" b="1" dirty="0" err="1" smtClean="0"/>
              <a:t>nFast</a:t>
            </a:r>
            <a:r>
              <a:rPr lang="en-US" sz="2800" b="1" dirty="0" smtClean="0"/>
              <a:t>) &amp;</a:t>
            </a:r>
          </a:p>
          <a:p>
            <a:pPr algn="ctr"/>
            <a:r>
              <a:rPr lang="en-US" sz="2800" b="1" dirty="0" smtClean="0"/>
              <a:t>The 26 Moving </a:t>
            </a:r>
            <a:r>
              <a:rPr lang="en-US" sz="2800" b="1" dirty="0" err="1" smtClean="0"/>
              <a:t>avg</a:t>
            </a:r>
            <a:r>
              <a:rPr lang="en-US" sz="2800" b="1" dirty="0" smtClean="0"/>
              <a:t> (</a:t>
            </a:r>
            <a:r>
              <a:rPr lang="en-US" sz="2800" b="1" dirty="0" err="1" smtClean="0"/>
              <a:t>nSlow</a:t>
            </a:r>
            <a:r>
              <a:rPr lang="en-US" sz="2800" b="1" dirty="0" smtClean="0"/>
              <a:t>)</a:t>
            </a:r>
            <a:endParaRPr lang="en-US" sz="2800" b="1" dirty="0"/>
          </a:p>
        </p:txBody>
      </p:sp>
      <p:sp>
        <p:nvSpPr>
          <p:cNvPr id="9" name="TextBox 8"/>
          <p:cNvSpPr txBox="1"/>
          <p:nvPr/>
        </p:nvSpPr>
        <p:spPr>
          <a:xfrm>
            <a:off x="634181" y="2403987"/>
            <a:ext cx="7424084" cy="1200329"/>
          </a:xfrm>
          <a:prstGeom prst="rect">
            <a:avLst/>
          </a:prstGeom>
          <a:noFill/>
        </p:spPr>
        <p:txBody>
          <a:bodyPr wrap="none" rtlCol="0">
            <a:spAutoFit/>
          </a:bodyPr>
          <a:lstStyle/>
          <a:p>
            <a:r>
              <a:rPr lang="en-US" dirty="0" smtClean="0"/>
              <a:t>Instead of “n”:</a:t>
            </a:r>
          </a:p>
          <a:p>
            <a:pPr marL="285750" indent="-285750">
              <a:buFont typeface="Arial" panose="020B0604020202020204" pitchFamily="34" charset="0"/>
              <a:buChar char="•"/>
            </a:pPr>
            <a:r>
              <a:rPr lang="en-US" dirty="0" err="1" smtClean="0"/>
              <a:t>nFast</a:t>
            </a:r>
            <a:r>
              <a:rPr lang="en-US" dirty="0" smtClean="0"/>
              <a:t>(12) – the smaller window to measure (12 periods)</a:t>
            </a:r>
          </a:p>
          <a:p>
            <a:pPr marL="285750" indent="-285750">
              <a:buFont typeface="Arial" panose="020B0604020202020204" pitchFamily="34" charset="0"/>
              <a:buChar char="•"/>
            </a:pPr>
            <a:r>
              <a:rPr lang="en-US" dirty="0" err="1" smtClean="0"/>
              <a:t>nSlow</a:t>
            </a:r>
            <a:r>
              <a:rPr lang="en-US" dirty="0" smtClean="0"/>
              <a:t>(26)- the longer window to measure (26 periods)</a:t>
            </a:r>
          </a:p>
          <a:p>
            <a:pPr marL="285750" indent="-285750">
              <a:buFont typeface="Arial" panose="020B0604020202020204" pitchFamily="34" charset="0"/>
              <a:buChar char="•"/>
            </a:pPr>
            <a:r>
              <a:rPr lang="en-US" dirty="0" err="1" smtClean="0"/>
              <a:t>nSig</a:t>
            </a:r>
            <a:r>
              <a:rPr lang="en-US" dirty="0" smtClean="0"/>
              <a:t>(9)- the number of periods used to measure the </a:t>
            </a:r>
            <a:r>
              <a:rPr lang="en-US" dirty="0" err="1" smtClean="0"/>
              <a:t>avg</a:t>
            </a:r>
            <a:r>
              <a:rPr lang="en-US" dirty="0" smtClean="0"/>
              <a:t> difference “signal”</a:t>
            </a:r>
            <a:endParaRPr lang="en-US" dirty="0"/>
          </a:p>
        </p:txBody>
      </p:sp>
      <p:sp>
        <p:nvSpPr>
          <p:cNvPr id="10" name="TextBox 9"/>
          <p:cNvSpPr txBox="1"/>
          <p:nvPr/>
        </p:nvSpPr>
        <p:spPr>
          <a:xfrm>
            <a:off x="586555" y="5419427"/>
            <a:ext cx="7753043" cy="646331"/>
          </a:xfrm>
          <a:prstGeom prst="rect">
            <a:avLst/>
          </a:prstGeom>
          <a:solidFill>
            <a:schemeClr val="accent6"/>
          </a:solidFill>
        </p:spPr>
        <p:txBody>
          <a:bodyPr wrap="square" rtlCol="0">
            <a:spAutoFit/>
          </a:bodyPr>
          <a:lstStyle/>
          <a:p>
            <a:r>
              <a:rPr lang="en-US" dirty="0" smtClean="0">
                <a:solidFill>
                  <a:schemeClr val="bg1"/>
                </a:solidFill>
              </a:rPr>
              <a:t>When MACD is positive, the price is accelerating, positive momentum/money is coming to the equity which represents a buying opportunity.  Converse is true.</a:t>
            </a:r>
            <a:endParaRPr lang="en-US" dirty="0">
              <a:solidFill>
                <a:schemeClr val="bg1"/>
              </a:solidFill>
            </a:endParaRPr>
          </a:p>
        </p:txBody>
      </p:sp>
    </p:spTree>
    <p:extLst>
      <p:ext uri="{BB962C8B-B14F-4D97-AF65-F5344CB8AC3E}">
        <p14:creationId xmlns:p14="http://schemas.microsoft.com/office/powerpoint/2010/main" val="38527171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One small addition difference.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565048" y="1208907"/>
            <a:ext cx="7753043" cy="369332"/>
          </a:xfrm>
          <a:prstGeom prst="rect">
            <a:avLst/>
          </a:prstGeom>
          <a:solidFill>
            <a:schemeClr val="accent6"/>
          </a:solidFill>
        </p:spPr>
        <p:txBody>
          <a:bodyPr wrap="square" rtlCol="0">
            <a:spAutoFit/>
          </a:bodyPr>
          <a:lstStyle/>
          <a:p>
            <a:r>
              <a:rPr lang="en-US" dirty="0" smtClean="0">
                <a:solidFill>
                  <a:schemeClr val="bg1"/>
                </a:solidFill>
              </a:rPr>
              <a:t>MACD uses exponential moving averages (EMA).</a:t>
            </a:r>
            <a:endParaRPr lang="en-US" dirty="0">
              <a:solidFill>
                <a:schemeClr val="bg1"/>
              </a:solidFill>
            </a:endParaRPr>
          </a:p>
        </p:txBody>
      </p:sp>
      <p:sp>
        <p:nvSpPr>
          <p:cNvPr id="7" name="TextBox 6"/>
          <p:cNvSpPr txBox="1"/>
          <p:nvPr/>
        </p:nvSpPr>
        <p:spPr>
          <a:xfrm>
            <a:off x="1494652" y="1838857"/>
            <a:ext cx="886781" cy="523220"/>
          </a:xfrm>
          <a:prstGeom prst="rect">
            <a:avLst/>
          </a:prstGeom>
          <a:noFill/>
        </p:spPr>
        <p:txBody>
          <a:bodyPr wrap="none" rtlCol="0">
            <a:spAutoFit/>
          </a:bodyPr>
          <a:lstStyle/>
          <a:p>
            <a:r>
              <a:rPr lang="en-US" sz="2800" b="1" u="sng" dirty="0" smtClean="0"/>
              <a:t>SMA</a:t>
            </a:r>
            <a:endParaRPr lang="en-US" sz="2800" b="1" u="sng" dirty="0"/>
          </a:p>
        </p:txBody>
      </p:sp>
      <p:sp>
        <p:nvSpPr>
          <p:cNvPr id="8" name="TextBox 7"/>
          <p:cNvSpPr txBox="1"/>
          <p:nvPr/>
        </p:nvSpPr>
        <p:spPr>
          <a:xfrm>
            <a:off x="6909875" y="1838857"/>
            <a:ext cx="891591" cy="523220"/>
          </a:xfrm>
          <a:prstGeom prst="rect">
            <a:avLst/>
          </a:prstGeom>
          <a:noFill/>
        </p:spPr>
        <p:txBody>
          <a:bodyPr wrap="none" rtlCol="0">
            <a:spAutoFit/>
          </a:bodyPr>
          <a:lstStyle/>
          <a:p>
            <a:r>
              <a:rPr lang="en-US" sz="2800" b="1" u="sng" dirty="0" smtClean="0"/>
              <a:t>EMA</a:t>
            </a:r>
            <a:endParaRPr lang="en-US" sz="2800" b="1" u="sng" dirty="0"/>
          </a:p>
        </p:txBody>
      </p:sp>
      <p:sp>
        <p:nvSpPr>
          <p:cNvPr id="9" name="TextBox 8"/>
          <p:cNvSpPr txBox="1"/>
          <p:nvPr/>
        </p:nvSpPr>
        <p:spPr>
          <a:xfrm>
            <a:off x="151627" y="2492477"/>
            <a:ext cx="3318387" cy="646331"/>
          </a:xfrm>
          <a:prstGeom prst="rect">
            <a:avLst/>
          </a:prstGeom>
          <a:noFill/>
        </p:spPr>
        <p:txBody>
          <a:bodyPr wrap="square" rtlCol="0">
            <a:spAutoFit/>
          </a:bodyPr>
          <a:lstStyle/>
          <a:p>
            <a:r>
              <a:rPr lang="en-US" dirty="0" smtClean="0"/>
              <a:t>Each value in the “n” window has an </a:t>
            </a:r>
            <a:r>
              <a:rPr lang="en-US" b="1" u="sng" dirty="0" smtClean="0"/>
              <a:t>equal</a:t>
            </a:r>
            <a:r>
              <a:rPr lang="en-US" dirty="0" smtClean="0"/>
              <a:t> weight.</a:t>
            </a:r>
            <a:endParaRPr lang="en-US" dirty="0"/>
          </a:p>
        </p:txBody>
      </p:sp>
      <p:sp>
        <p:nvSpPr>
          <p:cNvPr id="10" name="TextBox 9"/>
          <p:cNvSpPr txBox="1"/>
          <p:nvPr/>
        </p:nvSpPr>
        <p:spPr>
          <a:xfrm>
            <a:off x="151627" y="4232787"/>
            <a:ext cx="1396985" cy="369332"/>
          </a:xfrm>
          <a:prstGeom prst="rect">
            <a:avLst/>
          </a:prstGeom>
          <a:noFill/>
        </p:spPr>
        <p:txBody>
          <a:bodyPr wrap="none" rtlCol="0">
            <a:spAutoFit/>
          </a:bodyPr>
          <a:lstStyle/>
          <a:p>
            <a:r>
              <a:rPr lang="en-US" dirty="0" smtClean="0"/>
              <a:t>For example:</a:t>
            </a:r>
          </a:p>
        </p:txBody>
      </p:sp>
      <p:sp>
        <p:nvSpPr>
          <p:cNvPr id="11" name="Rectangle 10"/>
          <p:cNvSpPr/>
          <p:nvPr/>
        </p:nvSpPr>
        <p:spPr>
          <a:xfrm>
            <a:off x="151627" y="4654415"/>
            <a:ext cx="4572000" cy="1015663"/>
          </a:xfrm>
          <a:prstGeom prst="rect">
            <a:avLst/>
          </a:prstGeom>
          <a:solidFill>
            <a:schemeClr val="bg2"/>
          </a:solidFill>
        </p:spPr>
        <p:txBody>
          <a:bodyPr>
            <a:spAutoFit/>
          </a:bodyPr>
          <a:lstStyle/>
          <a:p>
            <a:r>
              <a:rPr lang="en-US" sz="2000" dirty="0" err="1">
                <a:latin typeface="Consolas" panose="020B0609020204030204" pitchFamily="49" charset="0"/>
                <a:cs typeface="Consolas" panose="020B0609020204030204" pitchFamily="49" charset="0"/>
              </a:rPr>
              <a:t>vec</a:t>
            </a:r>
            <a:r>
              <a:rPr lang="en-US" sz="2000" dirty="0">
                <a:latin typeface="Consolas" panose="020B0609020204030204" pitchFamily="49" charset="0"/>
                <a:cs typeface="Consolas" panose="020B0609020204030204" pitchFamily="49" charset="0"/>
              </a:rPr>
              <a:t> &lt;-c(1,2,3,4,5)</a:t>
            </a:r>
          </a:p>
          <a:p>
            <a:r>
              <a:rPr lang="en-US" sz="2000" dirty="0">
                <a:latin typeface="Consolas" panose="020B0609020204030204" pitchFamily="49" charset="0"/>
                <a:cs typeface="Consolas" panose="020B0609020204030204" pitchFamily="49" charset="0"/>
              </a:rPr>
              <a:t>mean(</a:t>
            </a:r>
            <a:r>
              <a:rPr lang="en-US" sz="2000" dirty="0" err="1">
                <a:latin typeface="Consolas" panose="020B0609020204030204" pitchFamily="49" charset="0"/>
                <a:cs typeface="Consolas" panose="020B0609020204030204" pitchFamily="49" charset="0"/>
              </a:rPr>
              <a:t>vec</a:t>
            </a:r>
            <a:r>
              <a:rPr lang="en-US" sz="2000" dirty="0">
                <a:latin typeface="Consolas" panose="020B0609020204030204" pitchFamily="49" charset="0"/>
                <a:cs typeface="Consolas" panose="020B0609020204030204" pitchFamily="49" charset="0"/>
              </a:rPr>
              <a:t>) #sum(</a:t>
            </a:r>
            <a:r>
              <a:rPr lang="en-US" sz="2000" dirty="0" err="1">
                <a:latin typeface="Consolas" panose="020B0609020204030204" pitchFamily="49" charset="0"/>
                <a:cs typeface="Consolas" panose="020B0609020204030204" pitchFamily="49" charset="0"/>
              </a:rPr>
              <a:t>vec</a:t>
            </a:r>
            <a:r>
              <a:rPr lang="en-US" sz="2000" dirty="0">
                <a:latin typeface="Consolas" panose="020B0609020204030204" pitchFamily="49" charset="0"/>
                <a:cs typeface="Consolas" panose="020B0609020204030204" pitchFamily="49" charset="0"/>
              </a:rPr>
              <a:t>)/5 i.e. </a:t>
            </a:r>
            <a:r>
              <a:rPr lang="en-US" sz="2000" dirty="0" smtClean="0">
                <a:latin typeface="Consolas" panose="020B0609020204030204" pitchFamily="49" charset="0"/>
                <a:cs typeface="Consolas" panose="020B0609020204030204" pitchFamily="49" charset="0"/>
              </a:rPr>
              <a:t>15/5</a:t>
            </a:r>
          </a:p>
          <a:p>
            <a:r>
              <a:rPr lang="en-US" sz="2000" dirty="0">
                <a:latin typeface="Consolas" panose="020B0609020204030204" pitchFamily="49" charset="0"/>
                <a:cs typeface="Consolas" panose="020B0609020204030204" pitchFamily="49" charset="0"/>
              </a:rPr>
              <a:t>3</a:t>
            </a:r>
          </a:p>
        </p:txBody>
      </p:sp>
      <p:sp>
        <p:nvSpPr>
          <p:cNvPr id="12" name="TextBox 11"/>
          <p:cNvSpPr txBox="1"/>
          <p:nvPr/>
        </p:nvSpPr>
        <p:spPr>
          <a:xfrm>
            <a:off x="5564229" y="2482645"/>
            <a:ext cx="3318387" cy="1200329"/>
          </a:xfrm>
          <a:prstGeom prst="rect">
            <a:avLst/>
          </a:prstGeom>
          <a:noFill/>
        </p:spPr>
        <p:txBody>
          <a:bodyPr wrap="square" rtlCol="0">
            <a:spAutoFit/>
          </a:bodyPr>
          <a:lstStyle/>
          <a:p>
            <a:r>
              <a:rPr lang="en-US" dirty="0" smtClean="0"/>
              <a:t>Each value in the “n” window has an different weight.  The weights decrease the farther back in time e.g. </a:t>
            </a:r>
            <a:r>
              <a:rPr lang="en-US" b="1" dirty="0" smtClean="0"/>
              <a:t>recent data is more relevant</a:t>
            </a:r>
            <a:r>
              <a:rPr lang="en-US" dirty="0" smtClean="0"/>
              <a:t>.</a:t>
            </a:r>
            <a:endParaRPr lang="en-US" dirty="0"/>
          </a:p>
        </p:txBody>
      </p:sp>
      <p:sp>
        <p:nvSpPr>
          <p:cNvPr id="13" name="TextBox 12"/>
          <p:cNvSpPr txBox="1"/>
          <p:nvPr/>
        </p:nvSpPr>
        <p:spPr>
          <a:xfrm>
            <a:off x="5435849" y="4557252"/>
            <a:ext cx="3575146" cy="1200329"/>
          </a:xfrm>
          <a:prstGeom prst="rect">
            <a:avLst/>
          </a:prstGeom>
          <a:noFill/>
        </p:spPr>
        <p:txBody>
          <a:bodyPr wrap="none" rtlCol="0">
            <a:spAutoFit/>
          </a:bodyPr>
          <a:lstStyle/>
          <a:p>
            <a:r>
              <a:rPr lang="en-US" dirty="0" smtClean="0"/>
              <a:t>Advantage:</a:t>
            </a:r>
          </a:p>
          <a:p>
            <a:r>
              <a:rPr lang="en-US" dirty="0" smtClean="0"/>
              <a:t>Faster to recognize a buy/sell signal.</a:t>
            </a:r>
          </a:p>
          <a:p>
            <a:r>
              <a:rPr lang="en-US" dirty="0" smtClean="0"/>
              <a:t>Disadvantage:</a:t>
            </a:r>
          </a:p>
          <a:p>
            <a:r>
              <a:rPr lang="en-US" dirty="0" smtClean="0"/>
              <a:t>More false signals, more sensitivity</a:t>
            </a:r>
            <a:endParaRPr lang="en-US" dirty="0"/>
          </a:p>
        </p:txBody>
      </p:sp>
      <p:cxnSp>
        <p:nvCxnSpPr>
          <p:cNvPr id="15" name="Straight Connector 14"/>
          <p:cNvCxnSpPr/>
          <p:nvPr/>
        </p:nvCxnSpPr>
        <p:spPr>
          <a:xfrm>
            <a:off x="4980811" y="2343150"/>
            <a:ext cx="0" cy="370046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37688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a:t>Open </a:t>
            </a:r>
            <a:r>
              <a:rPr lang="en-US" dirty="0" smtClean="0"/>
              <a:t>1_TTR_D.R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Tree>
    <p:extLst>
      <p:ext uri="{BB962C8B-B14F-4D97-AF65-F5344CB8AC3E}">
        <p14:creationId xmlns:p14="http://schemas.microsoft.com/office/powerpoint/2010/main" val="385526151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about something more volatile?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4374" y="1950245"/>
            <a:ext cx="7443787" cy="3687000"/>
          </a:xfrm>
          <a:prstGeom prst="rect">
            <a:avLst/>
          </a:prstGeom>
        </p:spPr>
      </p:pic>
      <p:sp>
        <p:nvSpPr>
          <p:cNvPr id="7" name="TextBox 6"/>
          <p:cNvSpPr txBox="1"/>
          <p:nvPr/>
        </p:nvSpPr>
        <p:spPr>
          <a:xfrm>
            <a:off x="700088" y="1443038"/>
            <a:ext cx="5963107" cy="369332"/>
          </a:xfrm>
          <a:prstGeom prst="rect">
            <a:avLst/>
          </a:prstGeom>
          <a:noFill/>
        </p:spPr>
        <p:txBody>
          <a:bodyPr wrap="none" rtlCol="0">
            <a:spAutoFit/>
          </a:bodyPr>
          <a:lstStyle/>
          <a:p>
            <a:r>
              <a:rPr lang="en-US" dirty="0" smtClean="0"/>
              <a:t>How does the MACD hold up in an extremely volatile market?</a:t>
            </a:r>
            <a:endParaRPr lang="en-US" dirty="0"/>
          </a:p>
        </p:txBody>
      </p:sp>
    </p:spTree>
    <p:extLst>
      <p:ext uri="{BB962C8B-B14F-4D97-AF65-F5344CB8AC3E}">
        <p14:creationId xmlns:p14="http://schemas.microsoft.com/office/powerpoint/2010/main" val="91599258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endParaRPr lang="en-US"/>
          </a:p>
        </p:txBody>
      </p:sp>
      <p:sp>
        <p:nvSpPr>
          <p:cNvPr id="4" name="Slide Number Placeholder 3"/>
          <p:cNvSpPr>
            <a:spLocks noGrp="1"/>
          </p:cNvSpPr>
          <p:nvPr>
            <p:ph type="sldNum" sz="quarter" idx="12"/>
          </p:nvPr>
        </p:nvSpPr>
        <p:spPr/>
        <p:txBody>
          <a:bodyPr/>
          <a:lstStyle/>
          <a:p>
            <a:fld id="{37290FF7-652B-4475-AEAB-8B1A5D23AE09}" type="slidenum">
              <a:rPr lang="en-US" smtClean="0"/>
              <a:t>36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gdax_screenRecording">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8812" y="1000124"/>
            <a:ext cx="8806376" cy="4953586"/>
          </a:xfrm>
          <a:prstGeom prst="rect">
            <a:avLst/>
          </a:prstGeom>
          <a:ln>
            <a:solidFill>
              <a:schemeClr val="accent6"/>
            </a:solidFill>
          </a:ln>
        </p:spPr>
      </p:pic>
    </p:spTree>
    <p:extLst>
      <p:ext uri="{BB962C8B-B14F-4D97-AF65-F5344CB8AC3E}">
        <p14:creationId xmlns:p14="http://schemas.microsoft.com/office/powerpoint/2010/main" val="25167534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Open 1_TTR_E.R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Tree>
    <p:extLst>
      <p:ext uri="{BB962C8B-B14F-4D97-AF65-F5344CB8AC3E}">
        <p14:creationId xmlns:p14="http://schemas.microsoft.com/office/powerpoint/2010/main" val="32808010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Relative Strength Index (RSI)</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026" name="Picture 2" descr="Image result for dashboard gaug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925" y="1771651"/>
            <a:ext cx="2857500" cy="28575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035899" y="1975088"/>
            <a:ext cx="4657725" cy="1754326"/>
          </a:xfrm>
          <a:prstGeom prst="rect">
            <a:avLst/>
          </a:prstGeom>
          <a:noFill/>
        </p:spPr>
        <p:txBody>
          <a:bodyPr wrap="square" rtlCol="0">
            <a:spAutoFit/>
          </a:bodyPr>
          <a:lstStyle/>
          <a:p>
            <a:r>
              <a:rPr lang="en-US" dirty="0" smtClean="0"/>
              <a:t>Momentum Oscillator</a:t>
            </a:r>
          </a:p>
          <a:p>
            <a:pPr marL="285750" indent="-285750">
              <a:buFont typeface="Arial" panose="020B0604020202020204" pitchFamily="34" charset="0"/>
              <a:buChar char="•"/>
            </a:pPr>
            <a:r>
              <a:rPr lang="en-US" dirty="0" smtClean="0"/>
              <a:t>Index between 0-100 </a:t>
            </a:r>
          </a:p>
          <a:p>
            <a:pPr marL="285750" indent="-285750">
              <a:buFont typeface="Arial" panose="020B0604020202020204" pitchFamily="34" charset="0"/>
              <a:buChar char="•"/>
            </a:pPr>
            <a:r>
              <a:rPr lang="en-US" dirty="0" smtClean="0"/>
              <a:t>Compares average gains and losses in 14 day periods (“n”)</a:t>
            </a:r>
          </a:p>
          <a:p>
            <a:pPr marL="285750" indent="-285750">
              <a:buFont typeface="Arial" panose="020B0604020202020204" pitchFamily="34" charset="0"/>
              <a:buChar char="•"/>
            </a:pPr>
            <a:r>
              <a:rPr lang="en-US" dirty="0" smtClean="0"/>
              <a:t>Usually </a:t>
            </a:r>
            <a:r>
              <a:rPr lang="en-US" dirty="0"/>
              <a:t>interpreted as an overbought/oversold (over 70 / below 30)</a:t>
            </a:r>
          </a:p>
        </p:txBody>
      </p:sp>
      <p:sp>
        <p:nvSpPr>
          <p:cNvPr id="7" name="TextBox 6"/>
          <p:cNvSpPr txBox="1"/>
          <p:nvPr/>
        </p:nvSpPr>
        <p:spPr>
          <a:xfrm>
            <a:off x="6481796" y="6018662"/>
            <a:ext cx="2662204" cy="276999"/>
          </a:xfrm>
          <a:prstGeom prst="rect">
            <a:avLst/>
          </a:prstGeom>
          <a:noFill/>
        </p:spPr>
        <p:txBody>
          <a:bodyPr wrap="none" rtlCol="0">
            <a:spAutoFit/>
          </a:bodyPr>
          <a:lstStyle/>
          <a:p>
            <a:r>
              <a:rPr lang="en-US" sz="1200" i="1" dirty="0" smtClean="0"/>
              <a:t>* Usually uses EMA but we will do SMA.</a:t>
            </a:r>
            <a:endParaRPr lang="en-US" sz="1200" i="1" dirty="0"/>
          </a:p>
        </p:txBody>
      </p:sp>
    </p:spTree>
    <p:extLst>
      <p:ext uri="{BB962C8B-B14F-4D97-AF65-F5344CB8AC3E}">
        <p14:creationId xmlns:p14="http://schemas.microsoft.com/office/powerpoint/2010/main" val="38076311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Creates a control chart.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cxnSp>
        <p:nvCxnSpPr>
          <p:cNvPr id="7" name="Straight Arrow Connector 6"/>
          <p:cNvCxnSpPr/>
          <p:nvPr/>
        </p:nvCxnSpPr>
        <p:spPr>
          <a:xfrm>
            <a:off x="2028825" y="4872038"/>
            <a:ext cx="5829300"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1747837" y="1971675"/>
            <a:ext cx="0" cy="2905126"/>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186238" y="5086350"/>
            <a:ext cx="663964" cy="369332"/>
          </a:xfrm>
          <a:prstGeom prst="rect">
            <a:avLst/>
          </a:prstGeom>
          <a:noFill/>
        </p:spPr>
        <p:txBody>
          <a:bodyPr wrap="none" rtlCol="0">
            <a:spAutoFit/>
          </a:bodyPr>
          <a:lstStyle/>
          <a:p>
            <a:r>
              <a:rPr lang="en-US" dirty="0" smtClean="0"/>
              <a:t>TIME</a:t>
            </a:r>
            <a:endParaRPr lang="en-US" dirty="0"/>
          </a:p>
        </p:txBody>
      </p:sp>
      <p:sp>
        <p:nvSpPr>
          <p:cNvPr id="13" name="TextBox 12"/>
          <p:cNvSpPr txBox="1"/>
          <p:nvPr/>
        </p:nvSpPr>
        <p:spPr>
          <a:xfrm rot="16200000">
            <a:off x="1123951" y="3438525"/>
            <a:ext cx="523092" cy="369332"/>
          </a:xfrm>
          <a:prstGeom prst="rect">
            <a:avLst/>
          </a:prstGeom>
          <a:noFill/>
        </p:spPr>
        <p:txBody>
          <a:bodyPr wrap="none" rtlCol="0">
            <a:spAutoFit/>
          </a:bodyPr>
          <a:lstStyle/>
          <a:p>
            <a:r>
              <a:rPr lang="en-US" dirty="0" smtClean="0"/>
              <a:t>RSI </a:t>
            </a:r>
            <a:endParaRPr lang="en-US" dirty="0"/>
          </a:p>
        </p:txBody>
      </p:sp>
      <p:cxnSp>
        <p:nvCxnSpPr>
          <p:cNvPr id="15" name="Straight Connector 14"/>
          <p:cNvCxnSpPr/>
          <p:nvPr/>
        </p:nvCxnSpPr>
        <p:spPr>
          <a:xfrm>
            <a:off x="1857375" y="2900363"/>
            <a:ext cx="5829300" cy="0"/>
          </a:xfrm>
          <a:prstGeom prst="line">
            <a:avLst/>
          </a:prstGeom>
          <a:ln>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909763" y="4010025"/>
            <a:ext cx="5829300" cy="0"/>
          </a:xfrm>
          <a:prstGeom prst="line">
            <a:avLst/>
          </a:prstGeom>
          <a:ln>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323975" y="2724150"/>
            <a:ext cx="418704" cy="369332"/>
          </a:xfrm>
          <a:prstGeom prst="rect">
            <a:avLst/>
          </a:prstGeom>
          <a:noFill/>
        </p:spPr>
        <p:txBody>
          <a:bodyPr wrap="none" rtlCol="0">
            <a:spAutoFit/>
          </a:bodyPr>
          <a:lstStyle/>
          <a:p>
            <a:r>
              <a:rPr lang="en-US" dirty="0"/>
              <a:t>7</a:t>
            </a:r>
            <a:r>
              <a:rPr lang="en-US" dirty="0" smtClean="0"/>
              <a:t>0</a:t>
            </a:r>
            <a:endParaRPr lang="en-US" dirty="0"/>
          </a:p>
        </p:txBody>
      </p:sp>
      <p:sp>
        <p:nvSpPr>
          <p:cNvPr id="18" name="TextBox 17"/>
          <p:cNvSpPr txBox="1"/>
          <p:nvPr/>
        </p:nvSpPr>
        <p:spPr>
          <a:xfrm>
            <a:off x="1333500" y="3833813"/>
            <a:ext cx="418704" cy="369332"/>
          </a:xfrm>
          <a:prstGeom prst="rect">
            <a:avLst/>
          </a:prstGeom>
          <a:noFill/>
        </p:spPr>
        <p:txBody>
          <a:bodyPr wrap="none" rtlCol="0">
            <a:spAutoFit/>
          </a:bodyPr>
          <a:lstStyle/>
          <a:p>
            <a:r>
              <a:rPr lang="en-US" dirty="0" smtClean="0"/>
              <a:t>30</a:t>
            </a:r>
            <a:endParaRPr lang="en-US" dirty="0"/>
          </a:p>
        </p:txBody>
      </p:sp>
      <p:cxnSp>
        <p:nvCxnSpPr>
          <p:cNvPr id="20" name="Straight Connector 19"/>
          <p:cNvCxnSpPr/>
          <p:nvPr/>
        </p:nvCxnSpPr>
        <p:spPr>
          <a:xfrm flipV="1">
            <a:off x="2013685" y="3682124"/>
            <a:ext cx="600075" cy="85725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599472" y="3696411"/>
            <a:ext cx="457200" cy="42862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3056672" y="3067761"/>
            <a:ext cx="728663" cy="107156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3780430" y="2782012"/>
            <a:ext cx="533542" cy="28873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4312693" y="2511188"/>
            <a:ext cx="259307" cy="27295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H="1" flipV="1">
            <a:off x="4565176" y="2524836"/>
            <a:ext cx="388962" cy="4435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a:off x="4947313" y="2756848"/>
            <a:ext cx="511791" cy="19789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flipV="1">
            <a:off x="5440907" y="2759122"/>
            <a:ext cx="388962" cy="4435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H="1" flipV="1">
            <a:off x="5816220" y="3195850"/>
            <a:ext cx="263857" cy="14785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6050508" y="3327779"/>
            <a:ext cx="179695" cy="2069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flipV="1">
            <a:off x="6223380" y="3527946"/>
            <a:ext cx="179695" cy="2069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flipV="1">
            <a:off x="6375780" y="3707642"/>
            <a:ext cx="179695" cy="2069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6514532" y="3866865"/>
            <a:ext cx="179695" cy="2069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6666932" y="4039736"/>
            <a:ext cx="179695" cy="2069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832981" y="4233080"/>
            <a:ext cx="229736" cy="796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a:off x="7033148" y="4237630"/>
            <a:ext cx="213813" cy="6596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7246961" y="4244454"/>
            <a:ext cx="152401" cy="14557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7399362" y="4312693"/>
            <a:ext cx="209265" cy="8416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H="1">
            <a:off x="7599530" y="3896436"/>
            <a:ext cx="145575" cy="42763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4" name="Oval 63"/>
          <p:cNvSpPr/>
          <p:nvPr/>
        </p:nvSpPr>
        <p:spPr>
          <a:xfrm>
            <a:off x="2286000" y="3965944"/>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2853069" y="3948223"/>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3101162" y="3919869"/>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4072269" y="282826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4245934" y="2704213"/>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p:cNvSpPr/>
          <p:nvPr/>
        </p:nvSpPr>
        <p:spPr>
          <a:xfrm>
            <a:off x="4419599" y="2558901"/>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p:cNvSpPr/>
          <p:nvPr/>
        </p:nvSpPr>
        <p:spPr>
          <a:xfrm>
            <a:off x="4497571" y="245612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4628706" y="2587255"/>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4798827" y="2799906"/>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p:nvPr/>
        </p:nvSpPr>
        <p:spPr>
          <a:xfrm>
            <a:off x="4649971" y="260852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a:off x="5025654" y="2824716"/>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p:cNvSpPr/>
          <p:nvPr/>
        </p:nvSpPr>
        <p:spPr>
          <a:xfrm>
            <a:off x="5227673" y="276092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a:off x="5387161" y="2686492"/>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p:cNvSpPr/>
          <p:nvPr/>
        </p:nvSpPr>
        <p:spPr>
          <a:xfrm>
            <a:off x="2952306" y="408999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p:cNvSpPr/>
          <p:nvPr/>
        </p:nvSpPr>
        <p:spPr>
          <a:xfrm>
            <a:off x="5546650" y="2845981"/>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p:cNvSpPr/>
          <p:nvPr/>
        </p:nvSpPr>
        <p:spPr>
          <a:xfrm>
            <a:off x="6535478" y="3941133"/>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6758761" y="4153785"/>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7003311" y="4249478"/>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p:nvPr/>
        </p:nvSpPr>
        <p:spPr>
          <a:xfrm>
            <a:off x="7184064" y="4175050"/>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p:cNvSpPr/>
          <p:nvPr/>
        </p:nvSpPr>
        <p:spPr>
          <a:xfrm>
            <a:off x="7354185" y="4302641"/>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7538483" y="4221125"/>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p:cNvSpPr/>
          <p:nvPr/>
        </p:nvSpPr>
        <p:spPr>
          <a:xfrm>
            <a:off x="7623543" y="3944678"/>
            <a:ext cx="148856" cy="148856"/>
          </a:xfrm>
          <a:prstGeom prst="ellipse">
            <a:avLst/>
          </a:prstGeom>
          <a:solidFill>
            <a:srgbClr val="92D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757990" y="5630778"/>
            <a:ext cx="7724273" cy="6617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When the RSI dips below a threshold (30) the stock is considered “oversold” meaning the market has overreacted to something and RSI may indicate a buying opportunity.  RSI greater than 70 indicates the market is over buying the stock so it may be good to exit your position.</a:t>
            </a:r>
            <a:endParaRPr lang="en-US" sz="1200" dirty="0"/>
          </a:p>
        </p:txBody>
      </p:sp>
    </p:spTree>
    <p:extLst>
      <p:ext uri="{BB962C8B-B14F-4D97-AF65-F5344CB8AC3E}">
        <p14:creationId xmlns:p14="http://schemas.microsoft.com/office/powerpoint/2010/main" val="29754809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a:xfrm>
            <a:off x="1" y="365126"/>
            <a:ext cx="9001124" cy="591477"/>
          </a:xfrm>
        </p:spPr>
        <p:txBody>
          <a:bodyPr/>
          <a:lstStyle/>
          <a:p>
            <a:r>
              <a:rPr lang="en-US" dirty="0" smtClean="0"/>
              <a:t>Securities Trading can be distilled into 4 categories*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TextBox 6"/>
          <p:cNvSpPr txBox="1"/>
          <p:nvPr/>
        </p:nvSpPr>
        <p:spPr>
          <a:xfrm>
            <a:off x="352928" y="1134972"/>
            <a:ext cx="8117304" cy="5078313"/>
          </a:xfrm>
          <a:prstGeom prst="rect">
            <a:avLst/>
          </a:prstGeom>
          <a:noFill/>
        </p:spPr>
        <p:txBody>
          <a:bodyPr wrap="square" rtlCol="0">
            <a:spAutoFit/>
          </a:bodyPr>
          <a:lstStyle/>
          <a:p>
            <a:pPr marL="285750" indent="-285750">
              <a:buFont typeface="Arial" panose="020B0604020202020204" pitchFamily="34" charset="0"/>
              <a:buChar char="•"/>
            </a:pPr>
            <a:r>
              <a:rPr lang="en-US" b="1" dirty="0" smtClean="0"/>
              <a:t>Belief Based </a:t>
            </a:r>
            <a:r>
              <a:rPr lang="en-US" dirty="0" smtClean="0"/>
              <a:t>– some intrinsic value of the company is appealing and triggers a buy/selling action. </a:t>
            </a:r>
          </a:p>
          <a:p>
            <a:pPr marL="742950" lvl="1" indent="-285750">
              <a:buFont typeface="Arial" panose="020B0604020202020204" pitchFamily="34" charset="0"/>
              <a:buChar char="•"/>
            </a:pPr>
            <a:r>
              <a:rPr lang="en-US" dirty="0"/>
              <a:t>“I like Netflix movies, so I bought Netflix.”</a:t>
            </a:r>
          </a:p>
          <a:p>
            <a:pPr marL="742950" lvl="1" indent="-285750">
              <a:buFont typeface="Arial" panose="020B0604020202020204" pitchFamily="34" charset="0"/>
              <a:buChar char="•"/>
            </a:pPr>
            <a:r>
              <a:rPr lang="en-US" dirty="0"/>
              <a:t>“I don’t agree with tobacco sales so I avoid those stocks</a:t>
            </a:r>
            <a:r>
              <a:rPr lang="en-US" dirty="0" smtClean="0"/>
              <a:t>.”</a:t>
            </a:r>
          </a:p>
          <a:p>
            <a:pPr marL="742950" lvl="1" indent="-285750">
              <a:buFont typeface="Arial" panose="020B0604020202020204" pitchFamily="34" charset="0"/>
              <a:buChar char="•"/>
            </a:pPr>
            <a:r>
              <a:rPr lang="en-US" dirty="0"/>
              <a:t>Warren Buffet “Buy companies you understand</a:t>
            </a:r>
            <a:r>
              <a:rPr lang="en-US" dirty="0" smtClean="0"/>
              <a:t>.”</a:t>
            </a:r>
          </a:p>
          <a:p>
            <a:pPr marL="285750" indent="-285750">
              <a:buFont typeface="Arial" panose="020B0604020202020204" pitchFamily="34" charset="0"/>
              <a:buChar char="•"/>
            </a:pPr>
            <a:r>
              <a:rPr lang="en-US" b="1" dirty="0" smtClean="0"/>
              <a:t>Fundamental Trading  </a:t>
            </a:r>
            <a:r>
              <a:rPr lang="en-US" dirty="0" smtClean="0"/>
              <a:t>- </a:t>
            </a:r>
            <a:r>
              <a:rPr lang="en-US" dirty="0"/>
              <a:t>traditional financial indicator triggers an action regardless of sector, or company product.   </a:t>
            </a:r>
          </a:p>
          <a:p>
            <a:pPr marL="742950" lvl="1" indent="-285750">
              <a:buFont typeface="Arial" panose="020B0604020202020204" pitchFamily="34" charset="0"/>
              <a:buChar char="•"/>
            </a:pPr>
            <a:r>
              <a:rPr lang="en-US" dirty="0" smtClean="0"/>
              <a:t>“I reviewed Berkshire’s annual report and decided to buy based on EPS”</a:t>
            </a:r>
          </a:p>
          <a:p>
            <a:pPr marL="285750" indent="-285750">
              <a:buFont typeface="Arial" panose="020B0604020202020204" pitchFamily="34" charset="0"/>
              <a:buChar char="•"/>
            </a:pPr>
            <a:r>
              <a:rPr lang="en-US" b="1" dirty="0" smtClean="0"/>
              <a:t>Technical Trading </a:t>
            </a:r>
            <a:r>
              <a:rPr lang="en-US" dirty="0" smtClean="0"/>
              <a:t>– trade based on “indications”.  Uses non-financial mathematical indicators to quantify risk/reward, or trigger buy/sell </a:t>
            </a:r>
          </a:p>
          <a:p>
            <a:pPr marL="1200150" lvl="2" indent="-285750">
              <a:buFont typeface="Arial" panose="020B0604020202020204" pitchFamily="34" charset="0"/>
              <a:buChar char="•"/>
            </a:pPr>
            <a:r>
              <a:rPr lang="en-US" dirty="0"/>
              <a:t>Momentum – Recognize prices moving </a:t>
            </a:r>
            <a:r>
              <a:rPr lang="en-US" dirty="0" smtClean="0"/>
              <a:t>up/down at thresholds to trigger action</a:t>
            </a:r>
          </a:p>
          <a:p>
            <a:pPr marL="1200150" lvl="2" indent="-285750">
              <a:buFont typeface="Arial" panose="020B0604020202020204" pitchFamily="34" charset="0"/>
              <a:buChar char="•"/>
            </a:pPr>
            <a:r>
              <a:rPr lang="en-US" dirty="0" smtClean="0"/>
              <a:t>“Charting” – Chart patterns trigger actions (crossovers, head &amp; shoulders)</a:t>
            </a:r>
            <a:endParaRPr lang="en-US" dirty="0"/>
          </a:p>
          <a:p>
            <a:pPr marL="285750" indent="-285750">
              <a:buFont typeface="Arial" panose="020B0604020202020204" pitchFamily="34" charset="0"/>
              <a:buChar char="•"/>
            </a:pPr>
            <a:r>
              <a:rPr lang="en-US" b="1" dirty="0"/>
              <a:t>High Frequency </a:t>
            </a:r>
            <a:r>
              <a:rPr lang="en-US" b="1" dirty="0" smtClean="0"/>
              <a:t>Trading </a:t>
            </a:r>
            <a:r>
              <a:rPr lang="en-US" dirty="0" smtClean="0"/>
              <a:t>– Extremely technical trading and complex algorithms that can trigger thousands of actions measured in </a:t>
            </a:r>
            <a:r>
              <a:rPr lang="en-US" dirty="0" err="1" smtClean="0"/>
              <a:t>nano</a:t>
            </a:r>
            <a:r>
              <a:rPr lang="en-US" dirty="0" smtClean="0"/>
              <a:t>-seconds. “scalping” small profits thousands of times per minute.</a:t>
            </a:r>
            <a:endParaRPr lang="en-US" dirty="0"/>
          </a:p>
          <a:p>
            <a:pPr marL="285750" indent="-285750">
              <a:buFont typeface="Arial" panose="020B0604020202020204" pitchFamily="34" charset="0"/>
              <a:buChar char="•"/>
            </a:pPr>
            <a:endParaRPr lang="en-US" dirty="0"/>
          </a:p>
        </p:txBody>
      </p:sp>
      <p:sp>
        <p:nvSpPr>
          <p:cNvPr id="8" name="TextBox 7"/>
          <p:cNvSpPr txBox="1"/>
          <p:nvPr/>
        </p:nvSpPr>
        <p:spPr>
          <a:xfrm>
            <a:off x="4271963" y="5865902"/>
            <a:ext cx="4872037" cy="523220"/>
          </a:xfrm>
          <a:prstGeom prst="rect">
            <a:avLst/>
          </a:prstGeom>
          <a:noFill/>
        </p:spPr>
        <p:txBody>
          <a:bodyPr wrap="square" rtlCol="0">
            <a:spAutoFit/>
          </a:bodyPr>
          <a:lstStyle/>
          <a:p>
            <a:r>
              <a:rPr lang="en-US" sz="1400" i="1" dirty="0" smtClean="0"/>
              <a:t>* Keep in mind there are nuances &amp; this is not a finance course.  </a:t>
            </a:r>
          </a:p>
          <a:p>
            <a:r>
              <a:rPr lang="en-US" sz="1400" i="1" dirty="0" smtClean="0"/>
              <a:t>This is my interpretation to make sense of complexity</a:t>
            </a:r>
            <a:endParaRPr lang="en-US" sz="1400" i="1" dirty="0"/>
          </a:p>
        </p:txBody>
      </p:sp>
    </p:spTree>
    <p:extLst>
      <p:ext uri="{BB962C8B-B14F-4D97-AF65-F5344CB8AC3E}">
        <p14:creationId xmlns:p14="http://schemas.microsoft.com/office/powerpoint/2010/main" val="25769165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Calculating the RSI</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8" name="TextBox 7"/>
          <p:cNvSpPr txBox="1"/>
          <p:nvPr/>
        </p:nvSpPr>
        <p:spPr>
          <a:xfrm>
            <a:off x="2745974" y="2108026"/>
            <a:ext cx="3635291" cy="523220"/>
          </a:xfrm>
          <a:prstGeom prst="rect">
            <a:avLst/>
          </a:prstGeom>
          <a:noFill/>
        </p:spPr>
        <p:txBody>
          <a:bodyPr wrap="none" rtlCol="0">
            <a:spAutoFit/>
          </a:bodyPr>
          <a:lstStyle>
            <a:defPPr>
              <a:defRPr lang="en-US"/>
            </a:defPPr>
            <a:lvl1pPr>
              <a:defRPr sz="2800" b="1"/>
            </a:lvl1pPr>
          </a:lstStyle>
          <a:p>
            <a:r>
              <a:rPr lang="en-US" dirty="0"/>
              <a:t>RSI = 100 - (100 / 1+RS)</a:t>
            </a:r>
          </a:p>
        </p:txBody>
      </p:sp>
      <p:sp>
        <p:nvSpPr>
          <p:cNvPr id="9" name="TextBox 8"/>
          <p:cNvSpPr txBox="1"/>
          <p:nvPr/>
        </p:nvSpPr>
        <p:spPr>
          <a:xfrm>
            <a:off x="2671274" y="4477941"/>
            <a:ext cx="3784690" cy="523220"/>
          </a:xfrm>
          <a:prstGeom prst="rect">
            <a:avLst/>
          </a:prstGeom>
          <a:noFill/>
        </p:spPr>
        <p:txBody>
          <a:bodyPr wrap="none" rtlCol="0">
            <a:spAutoFit/>
          </a:bodyPr>
          <a:lstStyle/>
          <a:p>
            <a:r>
              <a:rPr lang="en-US" sz="2800" b="1" dirty="0" smtClean="0"/>
              <a:t>RS = </a:t>
            </a:r>
            <a:r>
              <a:rPr lang="en-US" sz="2800" b="1" dirty="0" err="1" smtClean="0"/>
              <a:t>Avg</a:t>
            </a:r>
            <a:r>
              <a:rPr lang="en-US" sz="2800" b="1" dirty="0" smtClean="0"/>
              <a:t> Gain / </a:t>
            </a:r>
            <a:r>
              <a:rPr lang="en-US" sz="2800" b="1" dirty="0" err="1" smtClean="0"/>
              <a:t>Avg</a:t>
            </a:r>
            <a:r>
              <a:rPr lang="en-US" sz="2800" b="1" dirty="0" smtClean="0"/>
              <a:t> Loss</a:t>
            </a:r>
            <a:endParaRPr lang="en-US" sz="2800" b="1" dirty="0"/>
          </a:p>
        </p:txBody>
      </p:sp>
      <p:sp>
        <p:nvSpPr>
          <p:cNvPr id="10" name="TextBox 9"/>
          <p:cNvSpPr txBox="1"/>
          <p:nvPr/>
        </p:nvSpPr>
        <p:spPr>
          <a:xfrm>
            <a:off x="1023579" y="5240740"/>
            <a:ext cx="7969169" cy="646331"/>
          </a:xfrm>
          <a:prstGeom prst="rect">
            <a:avLst/>
          </a:prstGeom>
          <a:noFill/>
        </p:spPr>
        <p:txBody>
          <a:bodyPr wrap="none" rtlCol="0">
            <a:spAutoFit/>
          </a:bodyPr>
          <a:lstStyle/>
          <a:p>
            <a:r>
              <a:rPr lang="en-US" dirty="0" err="1" smtClean="0"/>
              <a:t>Avg</a:t>
            </a:r>
            <a:r>
              <a:rPr lang="en-US" dirty="0" smtClean="0"/>
              <a:t> Gain = For “up” days, total number of points up / number of “up” days</a:t>
            </a:r>
          </a:p>
          <a:p>
            <a:r>
              <a:rPr lang="en-US" dirty="0" err="1"/>
              <a:t>Avg</a:t>
            </a:r>
            <a:r>
              <a:rPr lang="en-US" dirty="0"/>
              <a:t> </a:t>
            </a:r>
            <a:r>
              <a:rPr lang="en-US" dirty="0" smtClean="0"/>
              <a:t>Loss </a:t>
            </a:r>
            <a:r>
              <a:rPr lang="en-US" dirty="0"/>
              <a:t>= For </a:t>
            </a:r>
            <a:r>
              <a:rPr lang="en-US" dirty="0" smtClean="0"/>
              <a:t>“down” </a:t>
            </a:r>
            <a:r>
              <a:rPr lang="en-US" dirty="0"/>
              <a:t>days, total number of </a:t>
            </a:r>
            <a:r>
              <a:rPr lang="en-US" dirty="0" smtClean="0"/>
              <a:t>points down/ </a:t>
            </a:r>
            <a:r>
              <a:rPr lang="en-US" dirty="0"/>
              <a:t>number of </a:t>
            </a:r>
            <a:r>
              <a:rPr lang="en-US" dirty="0" smtClean="0"/>
              <a:t>“down” </a:t>
            </a:r>
            <a:r>
              <a:rPr lang="en-US" dirty="0"/>
              <a:t>days</a:t>
            </a:r>
          </a:p>
        </p:txBody>
      </p:sp>
      <p:sp>
        <p:nvSpPr>
          <p:cNvPr id="11" name="TextBox 10"/>
          <p:cNvSpPr txBox="1"/>
          <p:nvPr/>
        </p:nvSpPr>
        <p:spPr>
          <a:xfrm>
            <a:off x="4012442" y="3357349"/>
            <a:ext cx="1215782" cy="369332"/>
          </a:xfrm>
          <a:prstGeom prst="rect">
            <a:avLst/>
          </a:prstGeom>
          <a:noFill/>
        </p:spPr>
        <p:txBody>
          <a:bodyPr wrap="none" rtlCol="0">
            <a:spAutoFit/>
          </a:bodyPr>
          <a:lstStyle/>
          <a:p>
            <a:r>
              <a:rPr lang="en-US" dirty="0" smtClean="0"/>
              <a:t>Where RS: </a:t>
            </a:r>
            <a:endParaRPr lang="en-US" dirty="0"/>
          </a:p>
        </p:txBody>
      </p:sp>
    </p:spTree>
    <p:extLst>
      <p:ext uri="{BB962C8B-B14F-4D97-AF65-F5344CB8AC3E}">
        <p14:creationId xmlns:p14="http://schemas.microsoft.com/office/powerpoint/2010/main" val="42374671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Open 1_TTR_F.R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Tree>
    <p:extLst>
      <p:ext uri="{BB962C8B-B14F-4D97-AF65-F5344CB8AC3E}">
        <p14:creationId xmlns:p14="http://schemas.microsoft.com/office/powerpoint/2010/main" val="37793447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nvPr>
        </p:nvGraphicFramePr>
        <p:xfrm>
          <a:off x="614363" y="1111250"/>
          <a:ext cx="7915275" cy="3962400"/>
        </p:xfrm>
        <a:graphic>
          <a:graphicData uri="http://schemas.openxmlformats.org/drawingml/2006/table">
            <a:tbl>
              <a:tblPr firstRow="1" bandRow="1">
                <a:tableStyleId>{F5AB1C69-6EDB-4FF4-983F-18BD219EF322}</a:tableStyleId>
              </a:tblPr>
              <a:tblGrid>
                <a:gridCol w="1242805">
                  <a:extLst>
                    <a:ext uri="{9D8B030D-6E8A-4147-A177-3AD203B41FA5}">
                      <a16:colId xmlns:a16="http://schemas.microsoft.com/office/drawing/2014/main" xmlns="" val="20000"/>
                    </a:ext>
                  </a:extLst>
                </a:gridCol>
                <a:gridCol w="861296">
                  <a:extLst>
                    <a:ext uri="{9D8B030D-6E8A-4147-A177-3AD203B41FA5}">
                      <a16:colId xmlns:a16="http://schemas.microsoft.com/office/drawing/2014/main" xmlns="" val="20001"/>
                    </a:ext>
                  </a:extLst>
                </a:gridCol>
                <a:gridCol w="5811174">
                  <a:extLst>
                    <a:ext uri="{9D8B030D-6E8A-4147-A177-3AD203B41FA5}">
                      <a16:colId xmlns:a16="http://schemas.microsoft.com/office/drawing/2014/main" xmlns=""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a16="http://schemas.microsoft.com/office/drawing/2014/main" xmlns=""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a:t>
                      </a:r>
                      <a:endParaRPr lang="en-US" sz="2000" b="0" strike="noStrike" dirty="0">
                        <a:solidFill>
                          <a:schemeClr val="tx1"/>
                        </a:solidFill>
                      </a:endParaRPr>
                    </a:p>
                  </a:txBody>
                  <a:tcPr/>
                </a:tc>
                <a:extLst>
                  <a:ext uri="{0D108BD9-81ED-4DB2-BD59-A6C34878D82A}">
                    <a16:rowId xmlns:a16="http://schemas.microsoft.com/office/drawing/2014/main" xmlns="" val="1000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Financial Risk Modeling</a:t>
                      </a:r>
                      <a:endParaRPr lang="en-US" sz="2000" b="0" strike="noStrike" dirty="0">
                        <a:solidFill>
                          <a:schemeClr val="tx1"/>
                        </a:solidFill>
                      </a:endParaRPr>
                    </a:p>
                  </a:txBody>
                  <a:tcPr/>
                </a:tc>
                <a:extLst>
                  <a:ext uri="{0D108BD9-81ED-4DB2-BD59-A6C34878D82A}">
                    <a16:rowId xmlns:a16="http://schemas.microsoft.com/office/drawing/2014/main" xmlns="" val="1000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Non-Traditional Markets</a:t>
                      </a:r>
                      <a:endParaRPr lang="en-US" sz="2000" b="0" strike="noStrike" dirty="0">
                        <a:solidFill>
                          <a:schemeClr val="tx1"/>
                        </a:solidFill>
                      </a:endParaRPr>
                    </a:p>
                  </a:txBody>
                  <a:tcPr/>
                </a:tc>
                <a:extLst>
                  <a:ext uri="{0D108BD9-81ED-4DB2-BD59-A6C34878D82A}">
                    <a16:rowId xmlns:a16="http://schemas.microsoft.com/office/drawing/2014/main" xmlns="" val="100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7/25/2018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42</a:t>
            </a:fld>
            <a:endParaRPr lang="en-US"/>
          </a:p>
        </p:txBody>
      </p:sp>
    </p:spTree>
    <p:extLst>
      <p:ext uri="{BB962C8B-B14F-4D97-AF65-F5344CB8AC3E}">
        <p14:creationId xmlns:p14="http://schemas.microsoft.com/office/powerpoint/2010/main" val="37082658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Consumer Credit - Lending Club</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026" name="Picture 2" descr="Image result for lending club log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165" t="31759" r="8062" b="20741"/>
          <a:stretch/>
        </p:blipFill>
        <p:spPr bwMode="auto">
          <a:xfrm>
            <a:off x="321349" y="1142995"/>
            <a:ext cx="4279226" cy="65923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85738" y="5129220"/>
            <a:ext cx="8686799" cy="75723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Consumer credit is a traditional market.  There are defined inputs (credit score), consumer protections (usury laws), and established distribution (credit applications).  </a:t>
            </a:r>
            <a:endParaRPr lang="en-US" dirty="0"/>
          </a:p>
        </p:txBody>
      </p:sp>
      <p:sp>
        <p:nvSpPr>
          <p:cNvPr id="6" name="TextBox 5"/>
          <p:cNvSpPr txBox="1"/>
          <p:nvPr/>
        </p:nvSpPr>
        <p:spPr>
          <a:xfrm>
            <a:off x="159928" y="2544108"/>
            <a:ext cx="8703853" cy="2031325"/>
          </a:xfrm>
          <a:prstGeom prst="rect">
            <a:avLst/>
          </a:prstGeom>
          <a:noFill/>
        </p:spPr>
        <p:txBody>
          <a:bodyPr wrap="square" rtlCol="0">
            <a:spAutoFit/>
          </a:bodyPr>
          <a:lstStyle/>
          <a:p>
            <a:pPr marL="285750" indent="-285750">
              <a:buFont typeface="Arial" panose="020B0604020202020204" pitchFamily="34" charset="0"/>
              <a:buChar char="•"/>
            </a:pPr>
            <a:r>
              <a:rPr lang="en-US" dirty="0" smtClean="0"/>
              <a:t>Peer to Peer funding for </a:t>
            </a:r>
          </a:p>
          <a:p>
            <a:pPr marL="742950" lvl="1" indent="-285750">
              <a:buFont typeface="Arial" panose="020B0604020202020204" pitchFamily="34" charset="0"/>
              <a:buChar char="•"/>
            </a:pPr>
            <a:r>
              <a:rPr lang="en-US" dirty="0" smtClean="0"/>
              <a:t>Personal Loans</a:t>
            </a:r>
          </a:p>
          <a:p>
            <a:pPr marL="742950" lvl="1" indent="-285750">
              <a:buFont typeface="Arial" panose="020B0604020202020204" pitchFamily="34" charset="0"/>
              <a:buChar char="•"/>
            </a:pPr>
            <a:r>
              <a:rPr lang="en-US" dirty="0" smtClean="0"/>
              <a:t>Auto Loans</a:t>
            </a:r>
          </a:p>
          <a:p>
            <a:pPr marL="742950" lvl="1" indent="-285750">
              <a:buFont typeface="Arial" panose="020B0604020202020204" pitchFamily="34" charset="0"/>
              <a:buChar char="•"/>
            </a:pPr>
            <a:r>
              <a:rPr lang="en-US" dirty="0" smtClean="0"/>
              <a:t>Small Business Loans</a:t>
            </a:r>
          </a:p>
          <a:p>
            <a:pPr marL="742950" lvl="1" indent="-285750">
              <a:buFont typeface="Arial" panose="020B0604020202020204" pitchFamily="34" charset="0"/>
              <a:buChar char="•"/>
            </a:pPr>
            <a:r>
              <a:rPr lang="en-US" dirty="0" smtClean="0"/>
              <a:t>Medical Loans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Everyday investors can </a:t>
            </a:r>
            <a:r>
              <a:rPr lang="en-US" dirty="0" smtClean="0"/>
              <a:t>accept </a:t>
            </a:r>
            <a:r>
              <a:rPr lang="en-US" dirty="0" smtClean="0"/>
              <a:t>the loan risk – making it a new </a:t>
            </a:r>
            <a:r>
              <a:rPr lang="en-US" dirty="0" smtClean="0"/>
              <a:t>banking distribution </a:t>
            </a:r>
            <a:r>
              <a:rPr lang="en-US" dirty="0" smtClean="0"/>
              <a:t>model</a:t>
            </a:r>
            <a:endParaRPr lang="en-US" dirty="0"/>
          </a:p>
        </p:txBody>
      </p:sp>
      <p:sp>
        <p:nvSpPr>
          <p:cNvPr id="10" name="Rectangle 9"/>
          <p:cNvSpPr/>
          <p:nvPr/>
        </p:nvSpPr>
        <p:spPr>
          <a:xfrm>
            <a:off x="266701" y="1881196"/>
            <a:ext cx="8686799" cy="53339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US consumers apply for various loans and instead of banks providing funds, everyday consumers fund the loan by purchasing “notes” and receive the interest.</a:t>
            </a:r>
            <a:endParaRPr lang="en-US" dirty="0">
              <a:solidFill>
                <a:schemeClr val="tx1"/>
              </a:solidFill>
            </a:endParaRPr>
          </a:p>
        </p:txBody>
      </p:sp>
    </p:spTree>
    <p:extLst>
      <p:ext uri="{BB962C8B-B14F-4D97-AF65-F5344CB8AC3E}">
        <p14:creationId xmlns:p14="http://schemas.microsoft.com/office/powerpoint/2010/main" val="12104603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What’s the Risk?</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lending club log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165" t="31759" r="8062" b="20741"/>
          <a:stretch/>
        </p:blipFill>
        <p:spPr bwMode="auto">
          <a:xfrm>
            <a:off x="321349" y="1142995"/>
            <a:ext cx="4279226" cy="65923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409576" y="2128838"/>
            <a:ext cx="3657600" cy="571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Risk</a:t>
            </a:r>
            <a:endParaRPr lang="en-US" dirty="0"/>
          </a:p>
        </p:txBody>
      </p:sp>
      <p:sp>
        <p:nvSpPr>
          <p:cNvPr id="8" name="Rectangle 7"/>
          <p:cNvSpPr/>
          <p:nvPr/>
        </p:nvSpPr>
        <p:spPr>
          <a:xfrm>
            <a:off x="5067301" y="2095501"/>
            <a:ext cx="3657600" cy="571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Mitigation</a:t>
            </a:r>
            <a:endParaRPr lang="en-US" dirty="0"/>
          </a:p>
        </p:txBody>
      </p:sp>
      <p:sp>
        <p:nvSpPr>
          <p:cNvPr id="9" name="TextBox 8"/>
          <p:cNvSpPr txBox="1"/>
          <p:nvPr/>
        </p:nvSpPr>
        <p:spPr>
          <a:xfrm>
            <a:off x="409576" y="5455445"/>
            <a:ext cx="3490699" cy="369332"/>
          </a:xfrm>
          <a:prstGeom prst="rect">
            <a:avLst/>
          </a:prstGeom>
          <a:solidFill>
            <a:schemeClr val="accent1"/>
          </a:solidFill>
        </p:spPr>
        <p:txBody>
          <a:bodyPr wrap="none" rtlCol="0">
            <a:spAutoFit/>
          </a:bodyPr>
          <a:lstStyle>
            <a:defPPr>
              <a:defRPr lang="en-US"/>
            </a:defPPr>
            <a:lvl1pPr marL="114300" indent="-114300">
              <a:buFont typeface="Arial" panose="020B0604020202020204" pitchFamily="34" charset="0"/>
              <a:buChar char="•"/>
              <a:tabLst>
                <a:tab pos="228600" algn="l"/>
              </a:tabLst>
              <a:defRPr>
                <a:solidFill>
                  <a:schemeClr val="bg1"/>
                </a:solidFill>
              </a:defRPr>
            </a:lvl1pPr>
          </a:lstStyle>
          <a:p>
            <a:r>
              <a:rPr lang="en-US" dirty="0"/>
              <a:t>Default – debtors that stop paying</a:t>
            </a:r>
          </a:p>
        </p:txBody>
      </p:sp>
      <p:sp>
        <p:nvSpPr>
          <p:cNvPr id="12" name="Isosceles Triangle 11"/>
          <p:cNvSpPr/>
          <p:nvPr/>
        </p:nvSpPr>
        <p:spPr>
          <a:xfrm rot="5400000">
            <a:off x="2900361" y="4114803"/>
            <a:ext cx="3543300" cy="414337"/>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067301" y="2909890"/>
            <a:ext cx="3667079" cy="646331"/>
          </a:xfrm>
          <a:prstGeom prst="rect">
            <a:avLst/>
          </a:prstGeom>
          <a:noFill/>
        </p:spPr>
        <p:txBody>
          <a:bodyPr wrap="square" rtlCol="0">
            <a:spAutoFit/>
          </a:bodyPr>
          <a:lstStyle/>
          <a:p>
            <a:pPr marL="114300" indent="-114300">
              <a:buFont typeface="Arial" panose="020B0604020202020204" pitchFamily="34" charset="0"/>
              <a:buChar char="•"/>
            </a:pPr>
            <a:r>
              <a:rPr lang="en-US" dirty="0" smtClean="0"/>
              <a:t>Diversify – Do not fund more than $25 on a single loan</a:t>
            </a:r>
            <a:endParaRPr lang="en-US" dirty="0"/>
          </a:p>
        </p:txBody>
      </p:sp>
      <p:sp>
        <p:nvSpPr>
          <p:cNvPr id="14" name="TextBox 13"/>
          <p:cNvSpPr txBox="1"/>
          <p:nvPr/>
        </p:nvSpPr>
        <p:spPr>
          <a:xfrm>
            <a:off x="409576" y="2909890"/>
            <a:ext cx="3107838"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Over exposure in a single loan</a:t>
            </a:r>
            <a:endParaRPr lang="en-US" dirty="0"/>
          </a:p>
        </p:txBody>
      </p:sp>
      <p:sp>
        <p:nvSpPr>
          <p:cNvPr id="15" name="TextBox 14"/>
          <p:cNvSpPr txBox="1"/>
          <p:nvPr/>
        </p:nvSpPr>
        <p:spPr>
          <a:xfrm>
            <a:off x="409576" y="3814763"/>
            <a:ext cx="4052841"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Early payment reduces interest received</a:t>
            </a:r>
          </a:p>
        </p:txBody>
      </p:sp>
      <p:sp>
        <p:nvSpPr>
          <p:cNvPr id="16" name="TextBox 15"/>
          <p:cNvSpPr txBox="1"/>
          <p:nvPr/>
        </p:nvSpPr>
        <p:spPr>
          <a:xfrm>
            <a:off x="5067301" y="3814763"/>
            <a:ext cx="2983509"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Monitor &amp; re-invest monthly</a:t>
            </a:r>
          </a:p>
        </p:txBody>
      </p:sp>
      <p:sp>
        <p:nvSpPr>
          <p:cNvPr id="17" name="TextBox 16"/>
          <p:cNvSpPr txBox="1"/>
          <p:nvPr/>
        </p:nvSpPr>
        <p:spPr>
          <a:xfrm>
            <a:off x="409576" y="4529138"/>
            <a:ext cx="3394263"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Illiquid – notes are 36-60 months</a:t>
            </a:r>
            <a:endParaRPr lang="en-US" dirty="0"/>
          </a:p>
        </p:txBody>
      </p:sp>
      <p:sp>
        <p:nvSpPr>
          <p:cNvPr id="18" name="TextBox 17"/>
          <p:cNvSpPr txBox="1"/>
          <p:nvPr/>
        </p:nvSpPr>
        <p:spPr>
          <a:xfrm>
            <a:off x="5067301" y="4529138"/>
            <a:ext cx="3017621"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Buy notes with 36m horizons</a:t>
            </a:r>
            <a:endParaRPr lang="en-US" dirty="0"/>
          </a:p>
        </p:txBody>
      </p:sp>
      <p:sp>
        <p:nvSpPr>
          <p:cNvPr id="19" name="TextBox 18"/>
          <p:cNvSpPr txBox="1"/>
          <p:nvPr/>
        </p:nvSpPr>
        <p:spPr>
          <a:xfrm>
            <a:off x="5067301" y="5455445"/>
            <a:ext cx="3305072" cy="369332"/>
          </a:xfrm>
          <a:prstGeom prst="rect">
            <a:avLst/>
          </a:prstGeom>
          <a:solidFill>
            <a:schemeClr val="accent1"/>
          </a:solidFill>
        </p:spPr>
        <p:txBody>
          <a:bodyPr wrap="none" rtlCol="0">
            <a:spAutoFit/>
          </a:bodyPr>
          <a:lstStyle/>
          <a:p>
            <a:pPr marL="114300" indent="-114300">
              <a:buFont typeface="Arial" panose="020B0604020202020204" pitchFamily="34" charset="0"/>
              <a:buChar char="•"/>
              <a:tabLst>
                <a:tab pos="228600" algn="l"/>
              </a:tabLst>
            </a:pPr>
            <a:r>
              <a:rPr lang="en-US" dirty="0" smtClean="0">
                <a:solidFill>
                  <a:schemeClr val="bg1"/>
                </a:solidFill>
              </a:rPr>
              <a:t>Model the probability of default</a:t>
            </a:r>
            <a:endParaRPr lang="en-US" dirty="0">
              <a:solidFill>
                <a:schemeClr val="bg1"/>
              </a:solidFill>
            </a:endParaRPr>
          </a:p>
        </p:txBody>
      </p:sp>
    </p:spTree>
    <p:extLst>
      <p:ext uri="{BB962C8B-B14F-4D97-AF65-F5344CB8AC3E}">
        <p14:creationId xmlns:p14="http://schemas.microsoft.com/office/powerpoint/2010/main" val="20655793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What’s the Reward?</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lending club log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165" t="31759" r="8062" b="20741"/>
          <a:stretch/>
        </p:blipFill>
        <p:spPr bwMode="auto">
          <a:xfrm>
            <a:off x="321349" y="1142995"/>
            <a:ext cx="4279226" cy="659233"/>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409576" y="2128838"/>
            <a:ext cx="3657600" cy="571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Reward</a:t>
            </a:r>
            <a:endParaRPr lang="en-US" dirty="0"/>
          </a:p>
        </p:txBody>
      </p:sp>
      <p:sp>
        <p:nvSpPr>
          <p:cNvPr id="12" name="Rectangle 11"/>
          <p:cNvSpPr/>
          <p:nvPr/>
        </p:nvSpPr>
        <p:spPr>
          <a:xfrm>
            <a:off x="5067301" y="2095501"/>
            <a:ext cx="3657600" cy="571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Result</a:t>
            </a:r>
            <a:endParaRPr lang="en-US" dirty="0"/>
          </a:p>
        </p:txBody>
      </p:sp>
      <p:sp>
        <p:nvSpPr>
          <p:cNvPr id="13" name="TextBox 12"/>
          <p:cNvSpPr txBox="1"/>
          <p:nvPr/>
        </p:nvSpPr>
        <p:spPr>
          <a:xfrm>
            <a:off x="409577" y="5455445"/>
            <a:ext cx="3648074" cy="646331"/>
          </a:xfrm>
          <a:prstGeom prst="rect">
            <a:avLst/>
          </a:prstGeom>
          <a:noFill/>
        </p:spPr>
        <p:txBody>
          <a:bodyPr wrap="square" rtlCol="0">
            <a:spAutoFit/>
          </a:bodyPr>
          <a:lstStyle/>
          <a:p>
            <a:pPr marL="114300" indent="-114300">
              <a:buFont typeface="Arial" panose="020B0604020202020204" pitchFamily="34" charset="0"/>
              <a:buChar char="•"/>
              <a:tabLst>
                <a:tab pos="228600" algn="l"/>
              </a:tabLst>
            </a:pPr>
            <a:r>
              <a:rPr lang="en-US" dirty="0" smtClean="0"/>
              <a:t>Remaining interest is paid monthly to note holders.</a:t>
            </a:r>
            <a:endParaRPr lang="en-US" dirty="0"/>
          </a:p>
        </p:txBody>
      </p:sp>
      <p:sp>
        <p:nvSpPr>
          <p:cNvPr id="14" name="Isosceles Triangle 13"/>
          <p:cNvSpPr/>
          <p:nvPr/>
        </p:nvSpPr>
        <p:spPr>
          <a:xfrm rot="5400000">
            <a:off x="2900361" y="4114803"/>
            <a:ext cx="3543300" cy="414337"/>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5067301" y="2909890"/>
            <a:ext cx="3667079" cy="646331"/>
          </a:xfrm>
          <a:prstGeom prst="rect">
            <a:avLst/>
          </a:prstGeom>
          <a:noFill/>
        </p:spPr>
        <p:txBody>
          <a:bodyPr wrap="square" rtlCol="0">
            <a:spAutoFit/>
          </a:bodyPr>
          <a:lstStyle/>
          <a:p>
            <a:pPr marL="114300" indent="-114300">
              <a:buFont typeface="Arial" panose="020B0604020202020204" pitchFamily="34" charset="0"/>
              <a:buChar char="•"/>
            </a:pPr>
            <a:r>
              <a:rPr lang="en-US" dirty="0" smtClean="0"/>
              <a:t>Investors have no input to the amount</a:t>
            </a:r>
            <a:endParaRPr lang="en-US" dirty="0"/>
          </a:p>
        </p:txBody>
      </p:sp>
      <p:sp>
        <p:nvSpPr>
          <p:cNvPr id="16" name="TextBox 15"/>
          <p:cNvSpPr txBox="1"/>
          <p:nvPr/>
        </p:nvSpPr>
        <p:spPr>
          <a:xfrm>
            <a:off x="409576" y="2909890"/>
            <a:ext cx="2629822"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Interest is imposed by LC</a:t>
            </a:r>
            <a:endParaRPr lang="en-US" dirty="0"/>
          </a:p>
        </p:txBody>
      </p:sp>
      <p:sp>
        <p:nvSpPr>
          <p:cNvPr id="17" name="TextBox 16"/>
          <p:cNvSpPr txBox="1"/>
          <p:nvPr/>
        </p:nvSpPr>
        <p:spPr>
          <a:xfrm>
            <a:off x="409576" y="3814763"/>
            <a:ext cx="3685240"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Usually lower rates for the applicant</a:t>
            </a:r>
          </a:p>
        </p:txBody>
      </p:sp>
      <p:sp>
        <p:nvSpPr>
          <p:cNvPr id="18" name="TextBox 17"/>
          <p:cNvSpPr txBox="1"/>
          <p:nvPr/>
        </p:nvSpPr>
        <p:spPr>
          <a:xfrm>
            <a:off x="5067301" y="3814763"/>
            <a:ext cx="2992038"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Lower capital cost for debtor</a:t>
            </a:r>
          </a:p>
        </p:txBody>
      </p:sp>
      <p:sp>
        <p:nvSpPr>
          <p:cNvPr id="19" name="TextBox 18"/>
          <p:cNvSpPr txBox="1"/>
          <p:nvPr/>
        </p:nvSpPr>
        <p:spPr>
          <a:xfrm>
            <a:off x="409576" y="4529138"/>
            <a:ext cx="2410725"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LC takes 1% of interest</a:t>
            </a:r>
            <a:endParaRPr lang="en-US" dirty="0"/>
          </a:p>
        </p:txBody>
      </p:sp>
      <p:sp>
        <p:nvSpPr>
          <p:cNvPr id="20" name="TextBox 19"/>
          <p:cNvSpPr txBox="1"/>
          <p:nvPr/>
        </p:nvSpPr>
        <p:spPr>
          <a:xfrm>
            <a:off x="5067301" y="4529138"/>
            <a:ext cx="3832716" cy="369332"/>
          </a:xfrm>
          <a:prstGeom prst="rect">
            <a:avLst/>
          </a:prstGeom>
          <a:noFill/>
        </p:spPr>
        <p:txBody>
          <a:bodyPr wrap="none" rtlCol="0">
            <a:spAutoFit/>
          </a:bodyPr>
          <a:lstStyle/>
          <a:p>
            <a:pPr marL="114300" indent="-114300">
              <a:buFont typeface="Arial" panose="020B0604020202020204" pitchFamily="34" charset="0"/>
              <a:buChar char="•"/>
            </a:pPr>
            <a:r>
              <a:rPr lang="en-US" dirty="0" smtClean="0"/>
              <a:t>Reduces reward incentive for investor</a:t>
            </a:r>
            <a:endParaRPr lang="en-US" dirty="0"/>
          </a:p>
        </p:txBody>
      </p:sp>
      <p:sp>
        <p:nvSpPr>
          <p:cNvPr id="21" name="TextBox 20"/>
          <p:cNvSpPr txBox="1"/>
          <p:nvPr/>
        </p:nvSpPr>
        <p:spPr>
          <a:xfrm>
            <a:off x="5067301" y="5455445"/>
            <a:ext cx="3805237" cy="646331"/>
          </a:xfrm>
          <a:prstGeom prst="rect">
            <a:avLst/>
          </a:prstGeom>
          <a:solidFill>
            <a:schemeClr val="accent1"/>
          </a:solidFill>
        </p:spPr>
        <p:txBody>
          <a:bodyPr wrap="square" rtlCol="0">
            <a:spAutoFit/>
          </a:bodyPr>
          <a:lstStyle/>
          <a:p>
            <a:pPr marL="114300" indent="-114300">
              <a:buFont typeface="Arial" panose="020B0604020202020204" pitchFamily="34" charset="0"/>
              <a:buChar char="•"/>
              <a:tabLst>
                <a:tab pos="228600" algn="l"/>
              </a:tabLst>
            </a:pPr>
            <a:r>
              <a:rPr lang="en-US" dirty="0" smtClean="0">
                <a:solidFill>
                  <a:schemeClr val="bg1"/>
                </a:solidFill>
              </a:rPr>
              <a:t>Investors act as banks &amp; receive consistent returns</a:t>
            </a:r>
            <a:endParaRPr lang="en-US" dirty="0">
              <a:solidFill>
                <a:schemeClr val="bg1"/>
              </a:solidFill>
            </a:endParaRPr>
          </a:p>
        </p:txBody>
      </p:sp>
    </p:spTree>
    <p:extLst>
      <p:ext uri="{BB962C8B-B14F-4D97-AF65-F5344CB8AC3E}">
        <p14:creationId xmlns:p14="http://schemas.microsoft.com/office/powerpoint/2010/main" val="29799089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lending club log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165" t="31759" r="8062" b="20741"/>
          <a:stretch/>
        </p:blipFill>
        <p:spPr bwMode="auto">
          <a:xfrm>
            <a:off x="321349" y="300027"/>
            <a:ext cx="4279226" cy="65923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Image result for buy a car me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3021" y="1985958"/>
            <a:ext cx="4017441" cy="279876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28638" y="1300157"/>
            <a:ext cx="8229599" cy="369332"/>
          </a:xfrm>
          <a:prstGeom prst="rect">
            <a:avLst/>
          </a:prstGeom>
          <a:solidFill>
            <a:schemeClr val="accent5"/>
          </a:solidFill>
        </p:spPr>
        <p:txBody>
          <a:bodyPr wrap="square" rtlCol="0">
            <a:spAutoFit/>
          </a:bodyPr>
          <a:lstStyle/>
          <a:p>
            <a:r>
              <a:rPr lang="en-US" dirty="0" smtClean="0"/>
              <a:t>Erin decides to buy a car.  Instead of a traditional loan she applies at LC.</a:t>
            </a:r>
            <a:endParaRPr lang="en-US" dirty="0"/>
          </a:p>
        </p:txBody>
      </p:sp>
      <p:sp>
        <p:nvSpPr>
          <p:cNvPr id="10" name="TextBox 9"/>
          <p:cNvSpPr txBox="1"/>
          <p:nvPr/>
        </p:nvSpPr>
        <p:spPr>
          <a:xfrm>
            <a:off x="657226" y="1871658"/>
            <a:ext cx="3328987" cy="2862322"/>
          </a:xfrm>
          <a:prstGeom prst="rect">
            <a:avLst/>
          </a:prstGeom>
          <a:noFill/>
        </p:spPr>
        <p:txBody>
          <a:bodyPr wrap="square" rtlCol="0">
            <a:spAutoFit/>
          </a:bodyPr>
          <a:lstStyle/>
          <a:p>
            <a:pPr marL="285750" indent="-285750">
              <a:buFont typeface="Arial" panose="020B0604020202020204" pitchFamily="34" charset="0"/>
              <a:buChar char="•"/>
            </a:pPr>
            <a:r>
              <a:rPr lang="en-US" dirty="0" smtClean="0"/>
              <a:t>Erin applies for a $10k car loan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LC assesses her creditworthiness &amp; posts a $10k loan @ 6% interest on the investor site.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Trish &amp; hundreds of other LC investors fund the loan in $25 increments called “notes”</a:t>
            </a:r>
            <a:endParaRPr lang="en-US" dirty="0"/>
          </a:p>
        </p:txBody>
      </p:sp>
      <p:sp>
        <p:nvSpPr>
          <p:cNvPr id="14" name="TextBox 13"/>
          <p:cNvSpPr txBox="1"/>
          <p:nvPr/>
        </p:nvSpPr>
        <p:spPr>
          <a:xfrm>
            <a:off x="581026" y="4981569"/>
            <a:ext cx="8229599" cy="646331"/>
          </a:xfrm>
          <a:prstGeom prst="rect">
            <a:avLst/>
          </a:prstGeom>
          <a:solidFill>
            <a:schemeClr val="accent5"/>
          </a:solidFill>
        </p:spPr>
        <p:txBody>
          <a:bodyPr wrap="square" rtlCol="0">
            <a:spAutoFit/>
          </a:bodyPr>
          <a:lstStyle/>
          <a:p>
            <a:r>
              <a:rPr lang="en-US" dirty="0" smtClean="0"/>
              <a:t>Each month Erin pays her loan, LC takes 1% and the investors make 5% on their outstanding notes.</a:t>
            </a:r>
            <a:endParaRPr lang="en-US" dirty="0"/>
          </a:p>
        </p:txBody>
      </p:sp>
    </p:spTree>
    <p:extLst>
      <p:ext uri="{BB962C8B-B14F-4D97-AF65-F5344CB8AC3E}">
        <p14:creationId xmlns:p14="http://schemas.microsoft.com/office/powerpoint/2010/main" val="141955405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                                           Data</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lending club log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165" t="31759" r="8062" b="20741"/>
          <a:stretch/>
        </p:blipFill>
        <p:spPr bwMode="auto">
          <a:xfrm>
            <a:off x="321349" y="300027"/>
            <a:ext cx="4279226" cy="65923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671638" y="5906185"/>
            <a:ext cx="5743575" cy="369332"/>
          </a:xfrm>
          <a:prstGeom prst="rect">
            <a:avLst/>
          </a:prstGeom>
        </p:spPr>
        <p:txBody>
          <a:bodyPr wrap="square">
            <a:spAutoFit/>
          </a:bodyPr>
          <a:lstStyle/>
          <a:p>
            <a:r>
              <a:rPr lang="en-US" dirty="0">
                <a:hlinkClick r:id="rId3"/>
              </a:rPr>
              <a:t>https://</a:t>
            </a:r>
            <a:r>
              <a:rPr lang="en-US" dirty="0" smtClean="0">
                <a:hlinkClick r:id="rId3"/>
              </a:rPr>
              <a:t>www.lendingclub.com/info/download-data.action</a:t>
            </a:r>
            <a:endParaRPr lang="en-US" dirty="0"/>
          </a:p>
        </p:txBody>
      </p:sp>
      <p:sp>
        <p:nvSpPr>
          <p:cNvPr id="8" name="TextBox 7"/>
          <p:cNvSpPr txBox="1"/>
          <p:nvPr/>
        </p:nvSpPr>
        <p:spPr>
          <a:xfrm>
            <a:off x="371475" y="1343026"/>
            <a:ext cx="7324826" cy="1508105"/>
          </a:xfrm>
          <a:prstGeom prst="rect">
            <a:avLst/>
          </a:prstGeom>
          <a:noFill/>
        </p:spPr>
        <p:txBody>
          <a:bodyPr wrap="none" rtlCol="0">
            <a:spAutoFit/>
          </a:bodyPr>
          <a:lstStyle/>
          <a:p>
            <a:pPr marL="114300" indent="-114300">
              <a:buFont typeface="Arial" panose="020B0604020202020204" pitchFamily="34" charset="0"/>
              <a:buChar char="•"/>
            </a:pPr>
            <a:r>
              <a:rPr lang="en-US" sz="2000" b="1" dirty="0" smtClean="0"/>
              <a:t>11 </a:t>
            </a:r>
            <a:r>
              <a:rPr lang="en-US" sz="2000" b="1" dirty="0" err="1" smtClean="0"/>
              <a:t>yrs</a:t>
            </a:r>
            <a:r>
              <a:rPr lang="en-US" sz="2000" b="1" dirty="0" smtClean="0"/>
              <a:t> of historical performance – Over 1M notes publicly available</a:t>
            </a:r>
          </a:p>
          <a:p>
            <a:pPr marL="571500" lvl="2" indent="-114300">
              <a:buFont typeface="Arial" panose="020B0604020202020204" pitchFamily="34" charset="0"/>
              <a:buChar char="•"/>
            </a:pPr>
            <a:r>
              <a:rPr lang="en-US" dirty="0" smtClean="0"/>
              <a:t>Some platform changes in that time</a:t>
            </a:r>
          </a:p>
          <a:p>
            <a:pPr marL="571500" lvl="2" indent="-114300">
              <a:buFont typeface="Arial" panose="020B0604020202020204" pitchFamily="34" charset="0"/>
              <a:buChar char="•"/>
            </a:pPr>
            <a:r>
              <a:rPr lang="en-US" dirty="0" smtClean="0"/>
              <a:t>Datasets are updated monthly</a:t>
            </a:r>
          </a:p>
          <a:p>
            <a:pPr marL="571500" lvl="2" indent="-114300">
              <a:buFont typeface="Arial" panose="020B0604020202020204" pitchFamily="34" charset="0"/>
              <a:buChar char="•"/>
            </a:pPr>
            <a:r>
              <a:rPr lang="en-US" dirty="0" smtClean="0"/>
              <a:t>Sampled to 20k – either in fully paid of charged off state</a:t>
            </a:r>
          </a:p>
          <a:p>
            <a:pPr marL="742950" lvl="1" indent="-285750">
              <a:buFont typeface="Arial" panose="020B0604020202020204" pitchFamily="34" charset="0"/>
              <a:buChar char="•"/>
            </a:pPr>
            <a:endParaRPr lang="en-US" dirty="0" smtClean="0"/>
          </a:p>
        </p:txBody>
      </p:sp>
      <p:grpSp>
        <p:nvGrpSpPr>
          <p:cNvPr id="25" name="Group 24"/>
          <p:cNvGrpSpPr/>
          <p:nvPr/>
        </p:nvGrpSpPr>
        <p:grpSpPr>
          <a:xfrm>
            <a:off x="328612" y="3062287"/>
            <a:ext cx="7034211" cy="1956011"/>
            <a:chOff x="942982" y="3062287"/>
            <a:chExt cx="7034211" cy="1956011"/>
          </a:xfrm>
        </p:grpSpPr>
        <p:sp>
          <p:nvSpPr>
            <p:cNvPr id="22" name="Chevron 21"/>
            <p:cNvSpPr/>
            <p:nvPr/>
          </p:nvSpPr>
          <p:spPr>
            <a:xfrm>
              <a:off x="2711458" y="4436259"/>
              <a:ext cx="3714750" cy="528637"/>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entagon 8"/>
            <p:cNvSpPr/>
            <p:nvPr/>
          </p:nvSpPr>
          <p:spPr>
            <a:xfrm>
              <a:off x="942982" y="3062287"/>
              <a:ext cx="2000250" cy="528637"/>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Loan Origination</a:t>
              </a:r>
              <a:endParaRPr lang="en-US" dirty="0"/>
            </a:p>
          </p:txBody>
        </p:sp>
        <p:sp>
          <p:nvSpPr>
            <p:cNvPr id="10" name="Chevron 9"/>
            <p:cNvSpPr/>
            <p:nvPr/>
          </p:nvSpPr>
          <p:spPr>
            <a:xfrm>
              <a:off x="2744797" y="3062287"/>
              <a:ext cx="3714750" cy="528637"/>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36 or 60 Monthly Payments</a:t>
              </a:r>
            </a:p>
          </p:txBody>
        </p:sp>
        <p:sp>
          <p:nvSpPr>
            <p:cNvPr id="18" name="Freeform 17"/>
            <p:cNvSpPr/>
            <p:nvPr/>
          </p:nvSpPr>
          <p:spPr>
            <a:xfrm rot="10800000">
              <a:off x="6237297" y="3062287"/>
              <a:ext cx="1739896" cy="528637"/>
            </a:xfrm>
            <a:custGeom>
              <a:avLst/>
              <a:gdLst>
                <a:gd name="connsiteX0" fmla="*/ 1739896 w 1739896"/>
                <a:gd name="connsiteY0" fmla="*/ 528637 h 528637"/>
                <a:gd name="connsiteX1" fmla="*/ 556415 w 1739896"/>
                <a:gd name="connsiteY1" fmla="*/ 528637 h 528637"/>
                <a:gd name="connsiteX2" fmla="*/ 555624 w 1739896"/>
                <a:gd name="connsiteY2" fmla="*/ 527846 h 528637"/>
                <a:gd name="connsiteX3" fmla="*/ 554832 w 1739896"/>
                <a:gd name="connsiteY3" fmla="*/ 528637 h 528637"/>
                <a:gd name="connsiteX4" fmla="*/ 0 w 1739896"/>
                <a:gd name="connsiteY4" fmla="*/ 528637 h 528637"/>
                <a:gd name="connsiteX5" fmla="*/ 0 w 1739896"/>
                <a:gd name="connsiteY5" fmla="*/ 0 h 528637"/>
                <a:gd name="connsiteX6" fmla="*/ 554832 w 1739896"/>
                <a:gd name="connsiteY6" fmla="*/ 0 h 528637"/>
                <a:gd name="connsiteX7" fmla="*/ 555624 w 1739896"/>
                <a:gd name="connsiteY7" fmla="*/ 792 h 528637"/>
                <a:gd name="connsiteX8" fmla="*/ 556415 w 1739896"/>
                <a:gd name="connsiteY8" fmla="*/ 0 h 528637"/>
                <a:gd name="connsiteX9" fmla="*/ 1739896 w 1739896"/>
                <a:gd name="connsiteY9" fmla="*/ 0 h 528637"/>
                <a:gd name="connsiteX10" fmla="*/ 1475577 w 1739896"/>
                <a:gd name="connsiteY10" fmla="*/ 264318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9896" h="528637">
                  <a:moveTo>
                    <a:pt x="1739896" y="528637"/>
                  </a:moveTo>
                  <a:lnTo>
                    <a:pt x="556415" y="528637"/>
                  </a:lnTo>
                  <a:lnTo>
                    <a:pt x="555624" y="527846"/>
                  </a:lnTo>
                  <a:lnTo>
                    <a:pt x="554832" y="528637"/>
                  </a:lnTo>
                  <a:lnTo>
                    <a:pt x="0" y="528637"/>
                  </a:lnTo>
                  <a:lnTo>
                    <a:pt x="0" y="0"/>
                  </a:lnTo>
                  <a:lnTo>
                    <a:pt x="554832" y="0"/>
                  </a:lnTo>
                  <a:lnTo>
                    <a:pt x="555624" y="792"/>
                  </a:lnTo>
                  <a:lnTo>
                    <a:pt x="556415" y="0"/>
                  </a:lnTo>
                  <a:lnTo>
                    <a:pt x="1739896" y="0"/>
                  </a:lnTo>
                  <a:lnTo>
                    <a:pt x="1475577" y="264318"/>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p:cNvSpPr txBox="1"/>
            <p:nvPr/>
          </p:nvSpPr>
          <p:spPr>
            <a:xfrm>
              <a:off x="3071812" y="4371967"/>
              <a:ext cx="3160096" cy="646331"/>
            </a:xfrm>
            <a:prstGeom prst="rect">
              <a:avLst/>
            </a:prstGeom>
            <a:noFill/>
          </p:spPr>
          <p:txBody>
            <a:bodyPr wrap="none" rtlCol="0">
              <a:spAutoFit/>
            </a:bodyPr>
            <a:lstStyle/>
            <a:p>
              <a:r>
                <a:rPr lang="en-US" dirty="0" smtClean="0"/>
                <a:t>Transitional States of Nature:</a:t>
              </a:r>
            </a:p>
            <a:p>
              <a:r>
                <a:rPr lang="en-US" dirty="0" smtClean="0"/>
                <a:t>Grace Period, 30-60,60-90 days</a:t>
              </a:r>
            </a:p>
          </p:txBody>
        </p:sp>
        <p:sp>
          <p:nvSpPr>
            <p:cNvPr id="19" name="Freeform 18"/>
            <p:cNvSpPr/>
            <p:nvPr/>
          </p:nvSpPr>
          <p:spPr>
            <a:xfrm rot="10800000">
              <a:off x="6194434" y="4436258"/>
              <a:ext cx="1739896" cy="528637"/>
            </a:xfrm>
            <a:custGeom>
              <a:avLst/>
              <a:gdLst>
                <a:gd name="connsiteX0" fmla="*/ 1739896 w 1739896"/>
                <a:gd name="connsiteY0" fmla="*/ 528637 h 528637"/>
                <a:gd name="connsiteX1" fmla="*/ 556415 w 1739896"/>
                <a:gd name="connsiteY1" fmla="*/ 528637 h 528637"/>
                <a:gd name="connsiteX2" fmla="*/ 555624 w 1739896"/>
                <a:gd name="connsiteY2" fmla="*/ 527846 h 528637"/>
                <a:gd name="connsiteX3" fmla="*/ 554832 w 1739896"/>
                <a:gd name="connsiteY3" fmla="*/ 528637 h 528637"/>
                <a:gd name="connsiteX4" fmla="*/ 0 w 1739896"/>
                <a:gd name="connsiteY4" fmla="*/ 528637 h 528637"/>
                <a:gd name="connsiteX5" fmla="*/ 0 w 1739896"/>
                <a:gd name="connsiteY5" fmla="*/ 0 h 528637"/>
                <a:gd name="connsiteX6" fmla="*/ 554832 w 1739896"/>
                <a:gd name="connsiteY6" fmla="*/ 0 h 528637"/>
                <a:gd name="connsiteX7" fmla="*/ 555624 w 1739896"/>
                <a:gd name="connsiteY7" fmla="*/ 792 h 528637"/>
                <a:gd name="connsiteX8" fmla="*/ 556415 w 1739896"/>
                <a:gd name="connsiteY8" fmla="*/ 0 h 528637"/>
                <a:gd name="connsiteX9" fmla="*/ 1739896 w 1739896"/>
                <a:gd name="connsiteY9" fmla="*/ 0 h 528637"/>
                <a:gd name="connsiteX10" fmla="*/ 1475577 w 1739896"/>
                <a:gd name="connsiteY10" fmla="*/ 264318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9896" h="528637">
                  <a:moveTo>
                    <a:pt x="1739896" y="528637"/>
                  </a:moveTo>
                  <a:lnTo>
                    <a:pt x="556415" y="528637"/>
                  </a:lnTo>
                  <a:lnTo>
                    <a:pt x="555624" y="527846"/>
                  </a:lnTo>
                  <a:lnTo>
                    <a:pt x="554832" y="528637"/>
                  </a:lnTo>
                  <a:lnTo>
                    <a:pt x="0" y="528637"/>
                  </a:lnTo>
                  <a:lnTo>
                    <a:pt x="0" y="0"/>
                  </a:lnTo>
                  <a:lnTo>
                    <a:pt x="554832" y="0"/>
                  </a:lnTo>
                  <a:lnTo>
                    <a:pt x="555624" y="792"/>
                  </a:lnTo>
                  <a:lnTo>
                    <a:pt x="556415" y="0"/>
                  </a:lnTo>
                  <a:lnTo>
                    <a:pt x="1739896" y="0"/>
                  </a:lnTo>
                  <a:lnTo>
                    <a:pt x="1475577" y="26431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6615113" y="3171825"/>
              <a:ext cx="1074205" cy="369332"/>
            </a:xfrm>
            <a:prstGeom prst="rect">
              <a:avLst/>
            </a:prstGeom>
            <a:noFill/>
          </p:spPr>
          <p:txBody>
            <a:bodyPr wrap="none" rtlCol="0">
              <a:spAutoFit/>
            </a:bodyPr>
            <a:lstStyle/>
            <a:p>
              <a:r>
                <a:rPr lang="en-US" dirty="0" smtClean="0">
                  <a:solidFill>
                    <a:schemeClr val="bg1"/>
                  </a:solidFill>
                </a:rPr>
                <a:t>Fully Paid</a:t>
              </a:r>
              <a:endParaRPr lang="en-US" dirty="0">
                <a:solidFill>
                  <a:schemeClr val="bg1"/>
                </a:solidFill>
              </a:endParaRPr>
            </a:p>
          </p:txBody>
        </p:sp>
        <p:sp>
          <p:nvSpPr>
            <p:cNvPr id="21" name="TextBox 20"/>
            <p:cNvSpPr txBox="1"/>
            <p:nvPr/>
          </p:nvSpPr>
          <p:spPr>
            <a:xfrm>
              <a:off x="6496049" y="4515911"/>
              <a:ext cx="1305870" cy="369332"/>
            </a:xfrm>
            <a:prstGeom prst="rect">
              <a:avLst/>
            </a:prstGeom>
            <a:noFill/>
          </p:spPr>
          <p:txBody>
            <a:bodyPr wrap="none" rtlCol="0">
              <a:spAutoFit/>
            </a:bodyPr>
            <a:lstStyle/>
            <a:p>
              <a:r>
                <a:rPr lang="en-US" dirty="0" smtClean="0">
                  <a:solidFill>
                    <a:schemeClr val="bg1"/>
                  </a:solidFill>
                </a:rPr>
                <a:t>Charged Off</a:t>
              </a:r>
              <a:endParaRPr lang="en-US" dirty="0">
                <a:solidFill>
                  <a:schemeClr val="bg1"/>
                </a:solidFill>
              </a:endParaRPr>
            </a:p>
          </p:txBody>
        </p:sp>
        <p:sp>
          <p:nvSpPr>
            <p:cNvPr id="24" name="Up-Down Arrow 23"/>
            <p:cNvSpPr/>
            <p:nvPr/>
          </p:nvSpPr>
          <p:spPr>
            <a:xfrm>
              <a:off x="4157662" y="3414713"/>
              <a:ext cx="514350" cy="1042987"/>
            </a:xfrm>
            <a:prstGeom prst="upDownArrow">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p:cNvSpPr txBox="1"/>
          <p:nvPr/>
        </p:nvSpPr>
        <p:spPr>
          <a:xfrm>
            <a:off x="7358055" y="3128960"/>
            <a:ext cx="1760418" cy="369332"/>
          </a:xfrm>
          <a:prstGeom prst="rect">
            <a:avLst/>
          </a:prstGeom>
          <a:noFill/>
        </p:spPr>
        <p:txBody>
          <a:bodyPr wrap="none" rtlCol="0">
            <a:spAutoFit/>
          </a:bodyPr>
          <a:lstStyle/>
          <a:p>
            <a:r>
              <a:rPr lang="en-US" dirty="0" smtClean="0"/>
              <a:t>1 = Success Class</a:t>
            </a:r>
            <a:endParaRPr lang="en-US" dirty="0"/>
          </a:p>
        </p:txBody>
      </p:sp>
      <p:sp>
        <p:nvSpPr>
          <p:cNvPr id="27" name="TextBox 26"/>
          <p:cNvSpPr txBox="1"/>
          <p:nvPr/>
        </p:nvSpPr>
        <p:spPr>
          <a:xfrm>
            <a:off x="7310432" y="4481510"/>
            <a:ext cx="1672637" cy="369332"/>
          </a:xfrm>
          <a:prstGeom prst="rect">
            <a:avLst/>
          </a:prstGeom>
          <a:noFill/>
        </p:spPr>
        <p:txBody>
          <a:bodyPr wrap="none" rtlCol="0">
            <a:spAutoFit/>
          </a:bodyPr>
          <a:lstStyle/>
          <a:p>
            <a:r>
              <a:rPr lang="en-US" dirty="0" smtClean="0"/>
              <a:t>0 = Failure Class</a:t>
            </a:r>
            <a:endParaRPr lang="en-US" dirty="0"/>
          </a:p>
        </p:txBody>
      </p:sp>
    </p:spTree>
    <p:extLst>
      <p:ext uri="{BB962C8B-B14F-4D97-AF65-F5344CB8AC3E}">
        <p14:creationId xmlns:p14="http://schemas.microsoft.com/office/powerpoint/2010/main" val="34957697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                                           Plan</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lending club log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165" t="31759" r="8062" b="20741"/>
          <a:stretch/>
        </p:blipFill>
        <p:spPr bwMode="auto">
          <a:xfrm>
            <a:off x="321349" y="300027"/>
            <a:ext cx="4279226" cy="659233"/>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328613" y="1243014"/>
            <a:ext cx="8486775" cy="6000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t>We will model  0/1 probability of success (fully paid)</a:t>
            </a:r>
            <a:endParaRPr lang="en-US" sz="2400" dirty="0"/>
          </a:p>
        </p:txBody>
      </p:sp>
      <p:sp>
        <p:nvSpPr>
          <p:cNvPr id="11" name="Rectangle 10"/>
          <p:cNvSpPr/>
          <p:nvPr/>
        </p:nvSpPr>
        <p:spPr>
          <a:xfrm>
            <a:off x="400050" y="2397913"/>
            <a:ext cx="3328988" cy="285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Methods</a:t>
            </a:r>
            <a:endParaRPr lang="en-US" dirty="0"/>
          </a:p>
        </p:txBody>
      </p:sp>
      <p:sp>
        <p:nvSpPr>
          <p:cNvPr id="12" name="Rectangle 11"/>
          <p:cNvSpPr/>
          <p:nvPr/>
        </p:nvSpPr>
        <p:spPr>
          <a:xfrm>
            <a:off x="5167312" y="2397913"/>
            <a:ext cx="3328988" cy="285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Artifacts</a:t>
            </a:r>
            <a:endParaRPr lang="en-US" dirty="0"/>
          </a:p>
        </p:txBody>
      </p:sp>
      <p:sp>
        <p:nvSpPr>
          <p:cNvPr id="13" name="TextBox 12"/>
          <p:cNvSpPr txBox="1"/>
          <p:nvPr/>
        </p:nvSpPr>
        <p:spPr>
          <a:xfrm>
            <a:off x="5186363" y="2857500"/>
            <a:ext cx="3343275" cy="3416320"/>
          </a:xfrm>
          <a:prstGeom prst="rect">
            <a:avLst/>
          </a:prstGeom>
          <a:noFill/>
        </p:spPr>
        <p:txBody>
          <a:bodyPr wrap="square" rtlCol="0">
            <a:spAutoFit/>
          </a:bodyPr>
          <a:lstStyle/>
          <a:p>
            <a:pPr marL="285750" indent="-285750">
              <a:buFont typeface="Arial" panose="020B0604020202020204" pitchFamily="34" charset="0"/>
              <a:buChar char="•"/>
            </a:pPr>
            <a:r>
              <a:rPr lang="en-US" dirty="0" smtClean="0"/>
              <a:t>Identify the most probable notes for being fully paid</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Understand important variables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Visualize probability of success/interest rate (reward)</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Depending on risk propensity, purchase X notes.</a:t>
            </a:r>
          </a:p>
          <a:p>
            <a:pPr marL="285750" indent="-285750">
              <a:buFont typeface="Arial" panose="020B0604020202020204" pitchFamily="34" charset="0"/>
              <a:buChar char="•"/>
            </a:pPr>
            <a:endParaRPr lang="en-US" dirty="0"/>
          </a:p>
        </p:txBody>
      </p:sp>
      <p:sp>
        <p:nvSpPr>
          <p:cNvPr id="14" name="TextBox 13"/>
          <p:cNvSpPr txBox="1"/>
          <p:nvPr/>
        </p:nvSpPr>
        <p:spPr>
          <a:xfrm>
            <a:off x="338139" y="2809875"/>
            <a:ext cx="3343275" cy="3416320"/>
          </a:xfrm>
          <a:prstGeom prst="rect">
            <a:avLst/>
          </a:prstGeom>
          <a:noFill/>
        </p:spPr>
        <p:txBody>
          <a:bodyPr wrap="square" rtlCol="0">
            <a:spAutoFit/>
          </a:bodyPr>
          <a:lstStyle/>
          <a:p>
            <a:pPr marL="285750" indent="-285750">
              <a:buFont typeface="Arial" panose="020B0604020202020204" pitchFamily="34" charset="0"/>
              <a:buChar char="•"/>
            </a:pPr>
            <a:r>
              <a:rPr lang="en-US" dirty="0" smtClean="0"/>
              <a:t>Cross Validation for stability of results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err="1" smtClean="0"/>
              <a:t>Rpart</a:t>
            </a:r>
            <a:r>
              <a:rPr lang="en-US" dirty="0" smtClean="0"/>
              <a:t> decision tree</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Random Forest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Logistic Regression </a:t>
            </a:r>
            <a:r>
              <a:rPr lang="en-US" u="sng" dirty="0" smtClean="0"/>
              <a:t>with CV</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Compare results – Choose method &amp; score new notes</a:t>
            </a:r>
          </a:p>
          <a:p>
            <a:pPr marL="285750" indent="-285750">
              <a:buFont typeface="Arial" panose="020B0604020202020204" pitchFamily="34" charset="0"/>
              <a:buChar char="•"/>
            </a:pPr>
            <a:endParaRPr lang="en-US" dirty="0"/>
          </a:p>
        </p:txBody>
      </p:sp>
      <p:cxnSp>
        <p:nvCxnSpPr>
          <p:cNvPr id="16" name="Straight Connector 15"/>
          <p:cNvCxnSpPr/>
          <p:nvPr/>
        </p:nvCxnSpPr>
        <p:spPr>
          <a:xfrm>
            <a:off x="4448175" y="2386013"/>
            <a:ext cx="0" cy="357187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19038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is cross – validation?</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328613" y="1243014"/>
            <a:ext cx="8658225" cy="4000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t>Our previous partitioning schema had training,  test and sometimes a holdout set.</a:t>
            </a:r>
            <a:endParaRPr lang="en-US" sz="2000" dirty="0"/>
          </a:p>
        </p:txBody>
      </p:sp>
      <p:sp>
        <p:nvSpPr>
          <p:cNvPr id="20" name="Flowchart: Magnetic Disk 19"/>
          <p:cNvSpPr/>
          <p:nvPr/>
        </p:nvSpPr>
        <p:spPr>
          <a:xfrm>
            <a:off x="2293158" y="5719772"/>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lowchart: Magnetic Disk 20"/>
          <p:cNvSpPr/>
          <p:nvPr/>
        </p:nvSpPr>
        <p:spPr>
          <a:xfrm>
            <a:off x="2293158" y="5295381"/>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lowchart: Magnetic Disk 21"/>
          <p:cNvSpPr/>
          <p:nvPr/>
        </p:nvSpPr>
        <p:spPr>
          <a:xfrm>
            <a:off x="2293158" y="4870988"/>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lowchart: Magnetic Disk 22"/>
          <p:cNvSpPr/>
          <p:nvPr/>
        </p:nvSpPr>
        <p:spPr>
          <a:xfrm>
            <a:off x="2293158" y="4446595"/>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lowchart: Magnetic Disk 23"/>
          <p:cNvSpPr/>
          <p:nvPr/>
        </p:nvSpPr>
        <p:spPr>
          <a:xfrm>
            <a:off x="2293158" y="4022202"/>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lowchart: Magnetic Disk 24"/>
          <p:cNvSpPr/>
          <p:nvPr/>
        </p:nvSpPr>
        <p:spPr>
          <a:xfrm>
            <a:off x="2293158" y="3597809"/>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lowchart: Magnetic Disk 25"/>
          <p:cNvSpPr/>
          <p:nvPr/>
        </p:nvSpPr>
        <p:spPr>
          <a:xfrm>
            <a:off x="2293158" y="3173416"/>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lowchart: Magnetic Disk 26"/>
          <p:cNvSpPr/>
          <p:nvPr/>
        </p:nvSpPr>
        <p:spPr>
          <a:xfrm>
            <a:off x="2293158" y="2749023"/>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lowchart: Magnetic Disk 27"/>
          <p:cNvSpPr/>
          <p:nvPr/>
        </p:nvSpPr>
        <p:spPr>
          <a:xfrm>
            <a:off x="2293158" y="2324630"/>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lowchart: Magnetic Disk 28"/>
          <p:cNvSpPr/>
          <p:nvPr/>
        </p:nvSpPr>
        <p:spPr>
          <a:xfrm>
            <a:off x="2293158" y="1900237"/>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p:cNvSpPr txBox="1"/>
          <p:nvPr/>
        </p:nvSpPr>
        <p:spPr>
          <a:xfrm>
            <a:off x="2871801" y="4043363"/>
            <a:ext cx="912301" cy="369332"/>
          </a:xfrm>
          <a:prstGeom prst="rect">
            <a:avLst/>
          </a:prstGeom>
          <a:noFill/>
        </p:spPr>
        <p:txBody>
          <a:bodyPr wrap="none" rtlCol="0">
            <a:spAutoFit/>
          </a:bodyPr>
          <a:lstStyle/>
          <a:p>
            <a:r>
              <a:rPr lang="en-US" dirty="0" smtClean="0"/>
              <a:t>All Data</a:t>
            </a:r>
            <a:endParaRPr lang="en-US" dirty="0"/>
          </a:p>
        </p:txBody>
      </p:sp>
      <p:sp>
        <p:nvSpPr>
          <p:cNvPr id="31" name="Isosceles Triangle 30"/>
          <p:cNvSpPr/>
          <p:nvPr/>
        </p:nvSpPr>
        <p:spPr>
          <a:xfrm rot="5400000">
            <a:off x="3014677" y="4071937"/>
            <a:ext cx="3186112" cy="300038"/>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lowchart: Magnetic Disk 31"/>
          <p:cNvSpPr/>
          <p:nvPr/>
        </p:nvSpPr>
        <p:spPr>
          <a:xfrm>
            <a:off x="4860146" y="5657860"/>
            <a:ext cx="2000250" cy="609601"/>
          </a:xfrm>
          <a:prstGeom prst="flowChartMagneticDisk">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lowchart: Magnetic Disk 32"/>
          <p:cNvSpPr/>
          <p:nvPr/>
        </p:nvSpPr>
        <p:spPr>
          <a:xfrm>
            <a:off x="4860146" y="5233469"/>
            <a:ext cx="2000250" cy="609601"/>
          </a:xfrm>
          <a:prstGeom prst="flowChartMagneticDisk">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lowchart: Magnetic Disk 33"/>
          <p:cNvSpPr/>
          <p:nvPr/>
        </p:nvSpPr>
        <p:spPr>
          <a:xfrm>
            <a:off x="4860146" y="4809076"/>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lowchart: Magnetic Disk 34"/>
          <p:cNvSpPr/>
          <p:nvPr/>
        </p:nvSpPr>
        <p:spPr>
          <a:xfrm>
            <a:off x="4860146" y="4384683"/>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lowchart: Magnetic Disk 35"/>
          <p:cNvSpPr/>
          <p:nvPr/>
        </p:nvSpPr>
        <p:spPr>
          <a:xfrm>
            <a:off x="4860146" y="3960290"/>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lowchart: Magnetic Disk 36"/>
          <p:cNvSpPr/>
          <p:nvPr/>
        </p:nvSpPr>
        <p:spPr>
          <a:xfrm>
            <a:off x="4860146" y="3535897"/>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lowchart: Magnetic Disk 37"/>
          <p:cNvSpPr/>
          <p:nvPr/>
        </p:nvSpPr>
        <p:spPr>
          <a:xfrm>
            <a:off x="4860146" y="3111504"/>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lowchart: Magnetic Disk 38"/>
          <p:cNvSpPr/>
          <p:nvPr/>
        </p:nvSpPr>
        <p:spPr>
          <a:xfrm>
            <a:off x="4860146" y="2687111"/>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lowchart: Magnetic Disk 39"/>
          <p:cNvSpPr/>
          <p:nvPr/>
        </p:nvSpPr>
        <p:spPr>
          <a:xfrm>
            <a:off x="4860146" y="2262718"/>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lowchart: Magnetic Disk 40"/>
          <p:cNvSpPr/>
          <p:nvPr/>
        </p:nvSpPr>
        <p:spPr>
          <a:xfrm>
            <a:off x="4860146" y="1838325"/>
            <a:ext cx="2000250" cy="609601"/>
          </a:xfrm>
          <a:prstGeom prst="flowChartMagneticDisk">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extBox 41"/>
          <p:cNvSpPr txBox="1"/>
          <p:nvPr/>
        </p:nvSpPr>
        <p:spPr>
          <a:xfrm>
            <a:off x="5138751" y="3895726"/>
            <a:ext cx="1468735" cy="369332"/>
          </a:xfrm>
          <a:prstGeom prst="rect">
            <a:avLst/>
          </a:prstGeom>
          <a:noFill/>
        </p:spPr>
        <p:txBody>
          <a:bodyPr wrap="none" rtlCol="0">
            <a:spAutoFit/>
          </a:bodyPr>
          <a:lstStyle/>
          <a:p>
            <a:r>
              <a:rPr lang="en-US" dirty="0" smtClean="0"/>
              <a:t>Training Data</a:t>
            </a:r>
            <a:endParaRPr lang="en-US" dirty="0"/>
          </a:p>
        </p:txBody>
      </p:sp>
      <p:sp>
        <p:nvSpPr>
          <p:cNvPr id="43" name="TextBox 42"/>
          <p:cNvSpPr txBox="1"/>
          <p:nvPr/>
        </p:nvSpPr>
        <p:spPr>
          <a:xfrm>
            <a:off x="5419739" y="5619751"/>
            <a:ext cx="1044710" cy="369332"/>
          </a:xfrm>
          <a:prstGeom prst="rect">
            <a:avLst/>
          </a:prstGeom>
          <a:noFill/>
        </p:spPr>
        <p:txBody>
          <a:bodyPr wrap="none" rtlCol="0">
            <a:spAutoFit/>
          </a:bodyPr>
          <a:lstStyle/>
          <a:p>
            <a:r>
              <a:rPr lang="en-US" dirty="0" smtClean="0">
                <a:solidFill>
                  <a:schemeClr val="bg1"/>
                </a:solidFill>
              </a:rPr>
              <a:t>Test Data</a:t>
            </a:r>
            <a:endParaRPr lang="en-US" dirty="0">
              <a:solidFill>
                <a:schemeClr val="bg1"/>
              </a:solidFill>
            </a:endParaRPr>
          </a:p>
        </p:txBody>
      </p:sp>
    </p:spTree>
    <p:extLst>
      <p:ext uri="{BB962C8B-B14F-4D97-AF65-F5344CB8AC3E}">
        <p14:creationId xmlns:p14="http://schemas.microsoft.com/office/powerpoint/2010/main" val="4147298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type?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TextBox 6"/>
          <p:cNvSpPr txBox="1"/>
          <p:nvPr/>
        </p:nvSpPr>
        <p:spPr>
          <a:xfrm>
            <a:off x="352928" y="1134972"/>
            <a:ext cx="8117304"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Belief Based </a:t>
            </a:r>
            <a:r>
              <a:rPr lang="en-US" dirty="0"/>
              <a:t>– some intrinsic value of the company is appealing and triggers a buy/selling action. </a:t>
            </a:r>
          </a:p>
          <a:p>
            <a:endParaRPr lang="en-US" b="1" dirty="0" smtClean="0"/>
          </a:p>
          <a:p>
            <a:pPr marL="285750" indent="-285750">
              <a:buFont typeface="Arial" panose="020B0604020202020204" pitchFamily="34" charset="0"/>
              <a:buChar char="•"/>
            </a:pPr>
            <a:r>
              <a:rPr lang="en-US" b="1" dirty="0" smtClean="0"/>
              <a:t>Fundamental Trading  </a:t>
            </a:r>
            <a:r>
              <a:rPr lang="en-US" dirty="0" smtClean="0"/>
              <a:t>- traditional financial indicator triggers an action regardless of sector, or company product.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Technical Trading </a:t>
            </a:r>
            <a:r>
              <a:rPr lang="en-US" dirty="0" smtClean="0"/>
              <a:t>– trade based on “indications”</a:t>
            </a:r>
          </a:p>
          <a:p>
            <a:pPr marL="1200150" lvl="2"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High Frequency Trading </a:t>
            </a:r>
            <a:r>
              <a:rPr lang="en-US" dirty="0" smtClean="0"/>
              <a:t>– “scalping” small profits repeatedly</a:t>
            </a:r>
            <a:endParaRPr lang="en-US" dirty="0"/>
          </a:p>
        </p:txBody>
      </p:sp>
      <p:sp>
        <p:nvSpPr>
          <p:cNvPr id="6" name="Rectangle 5"/>
          <p:cNvSpPr/>
          <p:nvPr/>
        </p:nvSpPr>
        <p:spPr>
          <a:xfrm>
            <a:off x="657225" y="5357813"/>
            <a:ext cx="8001000" cy="81438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The Stochastic Momentum Indicator (SMI), a formula for measuring momentum,  crossed over to positive territory.   I think I will buy Google (Alphabet).</a:t>
            </a:r>
            <a:endParaRPr lang="en-US" dirty="0"/>
          </a:p>
        </p:txBody>
      </p:sp>
    </p:spTree>
    <p:extLst>
      <p:ext uri="{BB962C8B-B14F-4D97-AF65-F5344CB8AC3E}">
        <p14:creationId xmlns:p14="http://schemas.microsoft.com/office/powerpoint/2010/main" val="37123506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is cross – validation?</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328613" y="1071564"/>
            <a:ext cx="8658225" cy="571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t>Now we segment &amp; rotate our data.  This introduces a new tuning parameter &amp; increases model training time.</a:t>
            </a:r>
            <a:endParaRPr lang="en-US" sz="20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899" y="1784906"/>
            <a:ext cx="8143875" cy="3895627"/>
          </a:xfrm>
          <a:prstGeom prst="rect">
            <a:avLst/>
          </a:prstGeom>
        </p:spPr>
      </p:pic>
      <p:sp>
        <p:nvSpPr>
          <p:cNvPr id="8" name="Rectangle 7"/>
          <p:cNvSpPr/>
          <p:nvPr/>
        </p:nvSpPr>
        <p:spPr>
          <a:xfrm>
            <a:off x="223838" y="5610226"/>
            <a:ext cx="8658225" cy="4000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t>Why would this be a good idea?</a:t>
            </a:r>
            <a:endParaRPr lang="en-US" sz="2000" dirty="0"/>
          </a:p>
        </p:txBody>
      </p:sp>
    </p:spTree>
    <p:extLst>
      <p:ext uri="{BB962C8B-B14F-4D97-AF65-F5344CB8AC3E}">
        <p14:creationId xmlns:p14="http://schemas.microsoft.com/office/powerpoint/2010/main" val="210720399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a:t>Open </a:t>
            </a:r>
            <a:r>
              <a:rPr lang="en-US" dirty="0" smtClean="0"/>
              <a:t>2_CreditModeling_A.R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1450182" y="1243013"/>
            <a:ext cx="624363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Let’s make a simple decision tree.</a:t>
            </a:r>
            <a:endParaRPr lang="en-US" dirty="0"/>
          </a:p>
        </p:txBody>
      </p:sp>
    </p:spTree>
    <p:extLst>
      <p:ext uri="{BB962C8B-B14F-4D97-AF65-F5344CB8AC3E}">
        <p14:creationId xmlns:p14="http://schemas.microsoft.com/office/powerpoint/2010/main" val="17370935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Open 2_CreditModeling_B.R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1450182" y="1243013"/>
            <a:ext cx="624363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Let’s make a </a:t>
            </a:r>
            <a:r>
              <a:rPr lang="en-US" dirty="0" err="1" smtClean="0"/>
              <a:t>randomForest</a:t>
            </a:r>
            <a:r>
              <a:rPr lang="en-US" dirty="0" smtClean="0"/>
              <a:t>.</a:t>
            </a:r>
            <a:endParaRPr lang="en-US" dirty="0"/>
          </a:p>
        </p:txBody>
      </p:sp>
    </p:spTree>
    <p:extLst>
      <p:ext uri="{BB962C8B-B14F-4D97-AF65-F5344CB8AC3E}">
        <p14:creationId xmlns:p14="http://schemas.microsoft.com/office/powerpoint/2010/main" val="315286387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a:t>Open </a:t>
            </a:r>
            <a:r>
              <a:rPr lang="en-US" dirty="0" smtClean="0"/>
              <a:t>2_CreditModeling_C.R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Rectangle 6"/>
          <p:cNvSpPr/>
          <p:nvPr/>
        </p:nvSpPr>
        <p:spPr>
          <a:xfrm>
            <a:off x="1450182" y="1243013"/>
            <a:ext cx="624363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What about our old friend logistic regression?</a:t>
            </a:r>
            <a:endParaRPr lang="en-US" dirty="0"/>
          </a:p>
        </p:txBody>
      </p:sp>
      <p:sp>
        <p:nvSpPr>
          <p:cNvPr id="8" name="TextBox 7"/>
          <p:cNvSpPr txBox="1"/>
          <p:nvPr/>
        </p:nvSpPr>
        <p:spPr>
          <a:xfrm>
            <a:off x="1501254" y="2333767"/>
            <a:ext cx="6277970" cy="1754326"/>
          </a:xfrm>
          <a:prstGeom prst="rect">
            <a:avLst/>
          </a:prstGeom>
          <a:noFill/>
        </p:spPr>
        <p:txBody>
          <a:bodyPr wrap="square" rtlCol="0">
            <a:spAutoFit/>
          </a:bodyPr>
          <a:lstStyle/>
          <a:p>
            <a:pPr marL="285750" indent="-285750">
              <a:buFont typeface="Arial" panose="020B0604020202020204" pitchFamily="34" charset="0"/>
              <a:buChar char="•"/>
            </a:pPr>
            <a:r>
              <a:rPr lang="en-US" dirty="0" smtClean="0"/>
              <a:t>We will perform variable treatment</a:t>
            </a:r>
          </a:p>
          <a:p>
            <a:pPr marL="285750" indent="-285750">
              <a:buFont typeface="Arial" panose="020B0604020202020204" pitchFamily="34" charset="0"/>
              <a:buChar char="•"/>
            </a:pPr>
            <a:r>
              <a:rPr lang="en-US" dirty="0" smtClean="0"/>
              <a:t>We will cross-validate results </a:t>
            </a:r>
          </a:p>
          <a:p>
            <a:endParaRPr lang="en-US" dirty="0"/>
          </a:p>
          <a:p>
            <a:r>
              <a:rPr lang="en-US" dirty="0" smtClean="0"/>
              <a:t>This gives the model an unfair advantage over the last two but should demonstrate  how to the best model is often the most complex.</a:t>
            </a:r>
            <a:endParaRPr lang="en-US" dirty="0"/>
          </a:p>
        </p:txBody>
      </p:sp>
    </p:spTree>
    <p:extLst>
      <p:ext uri="{BB962C8B-B14F-4D97-AF65-F5344CB8AC3E}">
        <p14:creationId xmlns:p14="http://schemas.microsoft.com/office/powerpoint/2010/main" val="258924908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Cutoff Threshold</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1078171" y="3135787"/>
            <a:ext cx="7000378" cy="646331"/>
          </a:xfrm>
          <a:prstGeom prst="rect">
            <a:avLst/>
          </a:prstGeom>
          <a:noFill/>
        </p:spPr>
        <p:txBody>
          <a:bodyPr wrap="none" rtlCol="0">
            <a:spAutoFit/>
          </a:bodyPr>
          <a:lstStyle/>
          <a:p>
            <a:pPr marL="109538" indent="-109538">
              <a:buFont typeface="Arial" panose="020B0604020202020204" pitchFamily="34" charset="0"/>
              <a:buChar char="•"/>
            </a:pPr>
            <a:r>
              <a:rPr lang="en-US" dirty="0" smtClean="0"/>
              <a:t>Should we be equal weighted?  </a:t>
            </a:r>
          </a:p>
          <a:p>
            <a:pPr marL="109538" indent="-109538">
              <a:buFont typeface="Arial" panose="020B0604020202020204" pitchFamily="34" charset="0"/>
              <a:buChar char="•"/>
            </a:pPr>
            <a:r>
              <a:rPr lang="en-US" dirty="0" smtClean="0"/>
              <a:t>Do we care </a:t>
            </a:r>
            <a:r>
              <a:rPr lang="en-US" u="sng" dirty="0" smtClean="0"/>
              <a:t>equally</a:t>
            </a:r>
            <a:r>
              <a:rPr lang="en-US" dirty="0" smtClean="0"/>
              <a:t> about picking paying notes and charged off loans?</a:t>
            </a:r>
            <a:endParaRPr lang="en-US" dirty="0"/>
          </a:p>
        </p:txBody>
      </p:sp>
      <p:sp>
        <p:nvSpPr>
          <p:cNvPr id="7" name="Rectangle 6"/>
          <p:cNvSpPr/>
          <p:nvPr/>
        </p:nvSpPr>
        <p:spPr>
          <a:xfrm>
            <a:off x="1456542" y="1243013"/>
            <a:ext cx="6243636" cy="531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Is 0.50 the optimal cutoff?</a:t>
            </a:r>
            <a:endParaRPr lang="en-US" dirty="0"/>
          </a:p>
        </p:txBody>
      </p:sp>
    </p:spTree>
    <p:extLst>
      <p:ext uri="{BB962C8B-B14F-4D97-AF65-F5344CB8AC3E}">
        <p14:creationId xmlns:p14="http://schemas.microsoft.com/office/powerpoint/2010/main" val="245403419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The cost of getting it wrong is high!</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1307211" y="1734968"/>
            <a:ext cx="6536301" cy="923330"/>
          </a:xfrm>
          <a:prstGeom prst="rect">
            <a:avLst/>
          </a:prstGeom>
          <a:noFill/>
        </p:spPr>
        <p:txBody>
          <a:bodyPr wrap="square" rtlCol="0">
            <a:spAutoFit/>
          </a:bodyPr>
          <a:lstStyle/>
          <a:p>
            <a:r>
              <a:rPr lang="en-US" dirty="0" smtClean="0"/>
              <a:t>We have ample opportunity to pick high probability notes so it best to be precise, throwing out many hundreds of notes that are still likely to be paid fully.</a:t>
            </a:r>
            <a:endParaRPr lang="en-US" dirty="0"/>
          </a:p>
        </p:txBody>
      </p:sp>
      <p:sp>
        <p:nvSpPr>
          <p:cNvPr id="7" name="TextBox 6"/>
          <p:cNvSpPr txBox="1"/>
          <p:nvPr/>
        </p:nvSpPr>
        <p:spPr>
          <a:xfrm>
            <a:off x="1307211" y="3959185"/>
            <a:ext cx="6536301" cy="923330"/>
          </a:xfrm>
          <a:prstGeom prst="rect">
            <a:avLst/>
          </a:prstGeom>
          <a:noFill/>
        </p:spPr>
        <p:txBody>
          <a:bodyPr wrap="square" rtlCol="0">
            <a:spAutoFit/>
          </a:bodyPr>
          <a:lstStyle/>
          <a:p>
            <a:r>
              <a:rPr lang="en-US" dirty="0" smtClean="0"/>
              <a:t>Disease Detection? High or Low?  </a:t>
            </a:r>
          </a:p>
          <a:p>
            <a:r>
              <a:rPr lang="en-US" dirty="0" smtClean="0"/>
              <a:t>What if the idea is to save lives?  What about saving costly medical test?</a:t>
            </a:r>
            <a:endParaRPr lang="en-US" dirty="0"/>
          </a:p>
        </p:txBody>
      </p:sp>
      <p:sp>
        <p:nvSpPr>
          <p:cNvPr id="9" name="Rectangle 8"/>
          <p:cNvSpPr/>
          <p:nvPr/>
        </p:nvSpPr>
        <p:spPr>
          <a:xfrm>
            <a:off x="1453543" y="3290184"/>
            <a:ext cx="6243636" cy="5311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Another example where adjusting the cutoff may be good.</a:t>
            </a:r>
            <a:endParaRPr lang="en-US" dirty="0"/>
          </a:p>
        </p:txBody>
      </p:sp>
      <p:sp>
        <p:nvSpPr>
          <p:cNvPr id="10" name="Rectangle 9"/>
          <p:cNvSpPr/>
          <p:nvPr/>
        </p:nvSpPr>
        <p:spPr>
          <a:xfrm>
            <a:off x="1453543" y="1243013"/>
            <a:ext cx="6243636" cy="531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Is 0.50 the optimal cutoff?</a:t>
            </a:r>
            <a:endParaRPr lang="en-US" dirty="0"/>
          </a:p>
        </p:txBody>
      </p:sp>
      <p:sp>
        <p:nvSpPr>
          <p:cNvPr id="11" name="Rectangle 10"/>
          <p:cNvSpPr/>
          <p:nvPr/>
        </p:nvSpPr>
        <p:spPr>
          <a:xfrm>
            <a:off x="1453543" y="5271387"/>
            <a:ext cx="6243636" cy="5311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What other </a:t>
            </a:r>
            <a:r>
              <a:rPr lang="en-US" dirty="0" smtClean="0"/>
              <a:t>examples </a:t>
            </a:r>
            <a:r>
              <a:rPr lang="en-US" dirty="0" smtClean="0"/>
              <a:t>of non-50% cutoff could be appropriate?</a:t>
            </a:r>
            <a:endParaRPr lang="en-US" dirty="0"/>
          </a:p>
        </p:txBody>
      </p:sp>
    </p:spTree>
    <p:extLst>
      <p:ext uri="{BB962C8B-B14F-4D97-AF65-F5344CB8AC3E}">
        <p14:creationId xmlns:p14="http://schemas.microsoft.com/office/powerpoint/2010/main" val="18598163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a:xfrm>
            <a:off x="0" y="365126"/>
            <a:ext cx="9034818" cy="591477"/>
          </a:xfrm>
        </p:spPr>
        <p:txBody>
          <a:bodyPr/>
          <a:lstStyle/>
          <a:p>
            <a:r>
              <a:rPr lang="en-US" dirty="0" smtClean="0"/>
              <a:t>Armed with our three </a:t>
            </a:r>
            <a:r>
              <a:rPr lang="en-US" dirty="0" err="1" smtClean="0"/>
              <a:t>algo’s</a:t>
            </a:r>
            <a:r>
              <a:rPr lang="en-US" dirty="0" smtClean="0"/>
              <a:t> let’s choose the best.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Title 2"/>
          <p:cNvSpPr txBox="1">
            <a:spLocks/>
          </p:cNvSpPr>
          <p:nvPr/>
        </p:nvSpPr>
        <p:spPr>
          <a:xfrm>
            <a:off x="628650" y="1634372"/>
            <a:ext cx="7886700" cy="591477"/>
          </a:xfrm>
          <a:prstGeom prst="rect">
            <a:avLst/>
          </a:prstGeom>
          <a:solidFill>
            <a:schemeClr val="accent4"/>
          </a:solidFill>
          <a:ln>
            <a:noFill/>
          </a:ln>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smtClean="0">
                <a:solidFill>
                  <a:schemeClr val="bg1"/>
                </a:solidFill>
              </a:rPr>
              <a:t>Open 2_CreditModeling_D.R</a:t>
            </a:r>
            <a:endParaRPr lang="en-US" dirty="0">
              <a:solidFill>
                <a:schemeClr val="bg1"/>
              </a:solidFill>
            </a:endParaRPr>
          </a:p>
        </p:txBody>
      </p:sp>
    </p:spTree>
    <p:extLst>
      <p:ext uri="{BB962C8B-B14F-4D97-AF65-F5344CB8AC3E}">
        <p14:creationId xmlns:p14="http://schemas.microsoft.com/office/powerpoint/2010/main" val="23306752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a:xfrm>
            <a:off x="0" y="365126"/>
            <a:ext cx="9034818" cy="591477"/>
          </a:xfrm>
        </p:spPr>
        <p:txBody>
          <a:bodyPr/>
          <a:lstStyle/>
          <a:p>
            <a:r>
              <a:rPr lang="en-US" dirty="0" smtClean="0"/>
              <a:t>Time to buy some loans!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Title 2"/>
          <p:cNvSpPr txBox="1">
            <a:spLocks/>
          </p:cNvSpPr>
          <p:nvPr/>
        </p:nvSpPr>
        <p:spPr>
          <a:xfrm>
            <a:off x="628650" y="1634372"/>
            <a:ext cx="7886700" cy="591477"/>
          </a:xfrm>
          <a:prstGeom prst="rect">
            <a:avLst/>
          </a:prstGeom>
          <a:solidFill>
            <a:schemeClr val="accent4"/>
          </a:solidFill>
          <a:ln>
            <a:noFill/>
          </a:ln>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smtClean="0">
                <a:solidFill>
                  <a:schemeClr val="bg1"/>
                </a:solidFill>
              </a:rPr>
              <a:t>Open 2_CreditModeling_E.R</a:t>
            </a:r>
            <a:endParaRPr lang="en-US" dirty="0">
              <a:solidFill>
                <a:schemeClr val="bg1"/>
              </a:solidFill>
            </a:endParaRPr>
          </a:p>
        </p:txBody>
      </p:sp>
      <p:sp>
        <p:nvSpPr>
          <p:cNvPr id="6" name="TextBox 5"/>
          <p:cNvSpPr txBox="1"/>
          <p:nvPr/>
        </p:nvSpPr>
        <p:spPr>
          <a:xfrm>
            <a:off x="600502" y="2988858"/>
            <a:ext cx="7915702" cy="646331"/>
          </a:xfrm>
          <a:prstGeom prst="rect">
            <a:avLst/>
          </a:prstGeom>
          <a:noFill/>
        </p:spPr>
        <p:txBody>
          <a:bodyPr wrap="square" rtlCol="0">
            <a:spAutoFit/>
          </a:bodyPr>
          <a:lstStyle/>
          <a:p>
            <a:pPr marL="285750" indent="-285750">
              <a:buFont typeface="Arial" panose="020B0604020202020204" pitchFamily="34" charset="0"/>
              <a:buChar char="•"/>
            </a:pPr>
            <a:r>
              <a:rPr lang="en-US" dirty="0" smtClean="0"/>
              <a:t>Now that we know CV GLM is best we won’t be making any a priori parameters changes, so we can model on 100% of the data.</a:t>
            </a:r>
            <a:endParaRPr lang="en-US" dirty="0"/>
          </a:p>
        </p:txBody>
      </p:sp>
      <p:sp>
        <p:nvSpPr>
          <p:cNvPr id="8" name="Title 2"/>
          <p:cNvSpPr txBox="1">
            <a:spLocks/>
          </p:cNvSpPr>
          <p:nvPr/>
        </p:nvSpPr>
        <p:spPr>
          <a:xfrm>
            <a:off x="630925" y="2278092"/>
            <a:ext cx="7886700" cy="591477"/>
          </a:xfrm>
          <a:prstGeom prst="rect">
            <a:avLst/>
          </a:prstGeom>
          <a:solidFill>
            <a:schemeClr val="accent4"/>
          </a:solidFill>
          <a:ln>
            <a:noFill/>
          </a:ln>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smtClean="0">
                <a:solidFill>
                  <a:schemeClr val="bg1"/>
                </a:solidFill>
              </a:rPr>
              <a:t>Open 2_CreditModeling_F.R</a:t>
            </a:r>
            <a:endParaRPr lang="en-US" dirty="0">
              <a:solidFill>
                <a:schemeClr val="bg1"/>
              </a:solidFill>
            </a:endParaRPr>
          </a:p>
        </p:txBody>
      </p:sp>
    </p:spTree>
    <p:extLst>
      <p:ext uri="{BB962C8B-B14F-4D97-AF65-F5344CB8AC3E}">
        <p14:creationId xmlns:p14="http://schemas.microsoft.com/office/powerpoint/2010/main" val="40294945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nvPr>
        </p:nvGraphicFramePr>
        <p:xfrm>
          <a:off x="614363" y="1111250"/>
          <a:ext cx="7915275" cy="3962400"/>
        </p:xfrm>
        <a:graphic>
          <a:graphicData uri="http://schemas.openxmlformats.org/drawingml/2006/table">
            <a:tbl>
              <a:tblPr firstRow="1" bandRow="1">
                <a:tableStyleId>{F5AB1C69-6EDB-4FF4-983F-18BD219EF322}</a:tableStyleId>
              </a:tblPr>
              <a:tblGrid>
                <a:gridCol w="1242805">
                  <a:extLst>
                    <a:ext uri="{9D8B030D-6E8A-4147-A177-3AD203B41FA5}">
                      <a16:colId xmlns:a16="http://schemas.microsoft.com/office/drawing/2014/main" xmlns="" val="20000"/>
                    </a:ext>
                  </a:extLst>
                </a:gridCol>
                <a:gridCol w="861296">
                  <a:extLst>
                    <a:ext uri="{9D8B030D-6E8A-4147-A177-3AD203B41FA5}">
                      <a16:colId xmlns:a16="http://schemas.microsoft.com/office/drawing/2014/main" xmlns="" val="20001"/>
                    </a:ext>
                  </a:extLst>
                </a:gridCol>
                <a:gridCol w="5811174">
                  <a:extLst>
                    <a:ext uri="{9D8B030D-6E8A-4147-A177-3AD203B41FA5}">
                      <a16:colId xmlns:a16="http://schemas.microsoft.com/office/drawing/2014/main" xmlns=""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a16="http://schemas.microsoft.com/office/drawing/2014/main" xmlns=""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Securities</a:t>
                      </a:r>
                      <a:endParaRPr lang="en-US" sz="2000" b="0" strike="noStrike" dirty="0">
                        <a:solidFill>
                          <a:schemeClr val="tx1"/>
                        </a:solidFill>
                      </a:endParaRPr>
                    </a:p>
                  </a:txBody>
                  <a:tcPr/>
                </a:tc>
                <a:extLst>
                  <a:ext uri="{0D108BD9-81ED-4DB2-BD59-A6C34878D82A}">
                    <a16:rowId xmlns:a16="http://schemas.microsoft.com/office/drawing/2014/main" xmlns="" val="1000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Financial Risk Modeling</a:t>
                      </a:r>
                      <a:endParaRPr lang="en-US" sz="2000" b="0" strike="noStrike" dirty="0">
                        <a:solidFill>
                          <a:schemeClr val="tx1"/>
                        </a:solidFill>
                      </a:endParaRPr>
                    </a:p>
                  </a:txBody>
                  <a:tcPr/>
                </a:tc>
                <a:extLst>
                  <a:ext uri="{0D108BD9-81ED-4DB2-BD59-A6C34878D82A}">
                    <a16:rowId xmlns:a16="http://schemas.microsoft.com/office/drawing/2014/main" xmlns="" val="1000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Non-Traditional Markets</a:t>
                      </a:r>
                      <a:endParaRPr lang="en-US" sz="2000" b="0" strike="noStrike" dirty="0">
                        <a:solidFill>
                          <a:schemeClr val="tx1"/>
                        </a:solidFill>
                      </a:endParaRPr>
                    </a:p>
                  </a:txBody>
                  <a:tcPr/>
                </a:tc>
                <a:extLst>
                  <a:ext uri="{0D108BD9-81ED-4DB2-BD59-A6C34878D82A}">
                    <a16:rowId xmlns:a16="http://schemas.microsoft.com/office/drawing/2014/main" xmlns="" val="100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xmlns=""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7/25/2018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58</a:t>
            </a:fld>
            <a:endParaRPr lang="en-US"/>
          </a:p>
        </p:txBody>
      </p:sp>
    </p:spTree>
    <p:extLst>
      <p:ext uri="{BB962C8B-B14F-4D97-AF65-F5344CB8AC3E}">
        <p14:creationId xmlns:p14="http://schemas.microsoft.com/office/powerpoint/2010/main" val="370656411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Non-Traditional Markets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185738" y="5457824"/>
            <a:ext cx="8686799" cy="72866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 contrast to traditional markets, emerging or non traditional markets lack transparency, regulations and can often be manipulated more easily.    </a:t>
            </a:r>
            <a:endParaRPr lang="en-US" dirty="0"/>
          </a:p>
        </p:txBody>
      </p:sp>
      <p:cxnSp>
        <p:nvCxnSpPr>
          <p:cNvPr id="8" name="Straight Connector 7"/>
          <p:cNvCxnSpPr/>
          <p:nvPr/>
        </p:nvCxnSpPr>
        <p:spPr>
          <a:xfrm>
            <a:off x="4543425" y="1743075"/>
            <a:ext cx="0" cy="26289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428625" y="2371725"/>
            <a:ext cx="3398816" cy="1754326"/>
          </a:xfrm>
          <a:prstGeom prst="rect">
            <a:avLst/>
          </a:prstGeom>
          <a:noFill/>
        </p:spPr>
        <p:txBody>
          <a:bodyPr wrap="none" rtlCol="0">
            <a:spAutoFit/>
          </a:bodyPr>
          <a:lstStyle/>
          <a:p>
            <a:pPr marL="285750" indent="-285750">
              <a:buFont typeface="Arial" panose="020B0604020202020204" pitchFamily="34" charset="0"/>
              <a:buChar char="•"/>
            </a:pPr>
            <a:r>
              <a:rPr lang="en-US" dirty="0" smtClean="0"/>
              <a:t>Stock Markets</a:t>
            </a:r>
          </a:p>
          <a:p>
            <a:pPr marL="285750" indent="-285750">
              <a:buFont typeface="Arial" panose="020B0604020202020204" pitchFamily="34" charset="0"/>
              <a:buChar char="•"/>
            </a:pPr>
            <a:r>
              <a:rPr lang="en-US" dirty="0" smtClean="0"/>
              <a:t>Bond Markets</a:t>
            </a:r>
          </a:p>
          <a:p>
            <a:pPr marL="285750" indent="-285750">
              <a:buFont typeface="Arial" panose="020B0604020202020204" pitchFamily="34" charset="0"/>
              <a:buChar char="•"/>
            </a:pPr>
            <a:r>
              <a:rPr lang="en-US" dirty="0" smtClean="0"/>
              <a:t>Housing/Mortgages</a:t>
            </a:r>
          </a:p>
          <a:p>
            <a:pPr marL="285750" indent="-285750">
              <a:buFont typeface="Arial" panose="020B0604020202020204" pitchFamily="34" charset="0"/>
              <a:buChar char="•"/>
            </a:pPr>
            <a:r>
              <a:rPr lang="en-US" dirty="0" smtClean="0"/>
              <a:t>Commodities – Gold, Silver etc.</a:t>
            </a:r>
          </a:p>
          <a:p>
            <a:pPr marL="285750" indent="-285750">
              <a:buFont typeface="Arial" panose="020B0604020202020204" pitchFamily="34" charset="0"/>
              <a:buChar char="•"/>
            </a:pPr>
            <a:r>
              <a:rPr lang="en-US" dirty="0" smtClean="0"/>
              <a:t>Crop Futures</a:t>
            </a:r>
          </a:p>
          <a:p>
            <a:pPr marL="285750" indent="-285750">
              <a:buFont typeface="Arial" panose="020B0604020202020204" pitchFamily="34" charset="0"/>
              <a:buChar char="•"/>
            </a:pPr>
            <a:r>
              <a:rPr lang="en-US" dirty="0" smtClean="0"/>
              <a:t>Consumer Credit</a:t>
            </a:r>
            <a:endParaRPr lang="en-US" dirty="0"/>
          </a:p>
        </p:txBody>
      </p:sp>
      <p:sp>
        <p:nvSpPr>
          <p:cNvPr id="10" name="TextBox 9"/>
          <p:cNvSpPr txBox="1"/>
          <p:nvPr/>
        </p:nvSpPr>
        <p:spPr>
          <a:xfrm>
            <a:off x="4953000" y="2238375"/>
            <a:ext cx="2563779" cy="1477328"/>
          </a:xfrm>
          <a:prstGeom prst="rect">
            <a:avLst/>
          </a:prstGeom>
          <a:noFill/>
        </p:spPr>
        <p:txBody>
          <a:bodyPr wrap="none" rtlCol="0">
            <a:spAutoFit/>
          </a:bodyPr>
          <a:lstStyle/>
          <a:p>
            <a:pPr marL="285750" indent="-285750">
              <a:buFont typeface="Arial" panose="020B0604020202020204" pitchFamily="34" charset="0"/>
              <a:buChar char="•"/>
            </a:pPr>
            <a:r>
              <a:rPr lang="en-US" dirty="0" smtClean="0"/>
              <a:t>Crypto-currencies</a:t>
            </a:r>
          </a:p>
          <a:p>
            <a:pPr marL="285750" indent="-285750">
              <a:buFont typeface="Arial" panose="020B0604020202020204" pitchFamily="34" charset="0"/>
              <a:buChar char="•"/>
            </a:pPr>
            <a:r>
              <a:rPr lang="en-US" dirty="0" smtClean="0"/>
              <a:t>Beanie Babies</a:t>
            </a:r>
          </a:p>
          <a:p>
            <a:pPr marL="285750" indent="-285750">
              <a:buFont typeface="Arial" panose="020B0604020202020204" pitchFamily="34" charset="0"/>
              <a:buChar char="•"/>
            </a:pPr>
            <a:r>
              <a:rPr lang="en-US" dirty="0" smtClean="0"/>
              <a:t>Derivatives (originally)</a:t>
            </a:r>
          </a:p>
          <a:p>
            <a:pPr marL="285750" indent="-285750">
              <a:buFont typeface="Arial" panose="020B0604020202020204" pitchFamily="34" charset="0"/>
              <a:buChar char="•"/>
            </a:pPr>
            <a:r>
              <a:rPr lang="en-US" dirty="0" smtClean="0"/>
              <a:t>Web Domains</a:t>
            </a:r>
          </a:p>
          <a:p>
            <a:pPr marL="285750" indent="-285750">
              <a:buFont typeface="Arial" panose="020B0604020202020204" pitchFamily="34" charset="0"/>
              <a:buChar char="•"/>
            </a:pPr>
            <a:r>
              <a:rPr lang="en-US" dirty="0" smtClean="0"/>
              <a:t>…</a:t>
            </a:r>
            <a:endParaRPr lang="en-US" dirty="0"/>
          </a:p>
        </p:txBody>
      </p:sp>
      <p:sp>
        <p:nvSpPr>
          <p:cNvPr id="11" name="Rectangle 10"/>
          <p:cNvSpPr/>
          <p:nvPr/>
        </p:nvSpPr>
        <p:spPr>
          <a:xfrm>
            <a:off x="671513" y="1457325"/>
            <a:ext cx="3186112" cy="4000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Traditional</a:t>
            </a:r>
            <a:endParaRPr lang="en-US" dirty="0"/>
          </a:p>
        </p:txBody>
      </p:sp>
      <p:sp>
        <p:nvSpPr>
          <p:cNvPr id="12" name="Rectangle 11"/>
          <p:cNvSpPr/>
          <p:nvPr/>
        </p:nvSpPr>
        <p:spPr>
          <a:xfrm>
            <a:off x="4938713" y="1395413"/>
            <a:ext cx="3186112" cy="4000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Non-Traditional</a:t>
            </a:r>
            <a:endParaRPr lang="en-US" dirty="0"/>
          </a:p>
        </p:txBody>
      </p:sp>
    </p:spTree>
    <p:extLst>
      <p:ext uri="{BB962C8B-B14F-4D97-AF65-F5344CB8AC3E}">
        <p14:creationId xmlns:p14="http://schemas.microsoft.com/office/powerpoint/2010/main" val="1624592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type?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657225" y="5357813"/>
            <a:ext cx="8001000" cy="81438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Our PhD physicist wrote an algorithm that trades apple stock 10,000 per minute.</a:t>
            </a:r>
            <a:endParaRPr lang="en-US" dirty="0"/>
          </a:p>
        </p:txBody>
      </p:sp>
      <p:sp>
        <p:nvSpPr>
          <p:cNvPr id="9" name="TextBox 8"/>
          <p:cNvSpPr txBox="1"/>
          <p:nvPr/>
        </p:nvSpPr>
        <p:spPr>
          <a:xfrm>
            <a:off x="352928" y="1134972"/>
            <a:ext cx="8117304"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Belief Based </a:t>
            </a:r>
            <a:r>
              <a:rPr lang="en-US" dirty="0"/>
              <a:t>– some intrinsic value of the company is appealing and triggers a buy/selling action. </a:t>
            </a:r>
          </a:p>
          <a:p>
            <a:endParaRPr lang="en-US" b="1" dirty="0" smtClean="0"/>
          </a:p>
          <a:p>
            <a:pPr marL="285750" indent="-285750">
              <a:buFont typeface="Arial" panose="020B0604020202020204" pitchFamily="34" charset="0"/>
              <a:buChar char="•"/>
            </a:pPr>
            <a:r>
              <a:rPr lang="en-US" b="1" dirty="0" smtClean="0"/>
              <a:t>Fundamental Trading  </a:t>
            </a:r>
            <a:r>
              <a:rPr lang="en-US" dirty="0" smtClean="0"/>
              <a:t>- traditional financial indicator triggers an action regardless of sector, or company product.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Technical Trading </a:t>
            </a:r>
            <a:r>
              <a:rPr lang="en-US" dirty="0" smtClean="0"/>
              <a:t>– trade based on “indications”</a:t>
            </a:r>
          </a:p>
          <a:p>
            <a:pPr marL="1200150" lvl="2"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High Frequency Trading </a:t>
            </a:r>
            <a:r>
              <a:rPr lang="en-US" dirty="0" smtClean="0"/>
              <a:t>– “scalping” small profits repeatedly</a:t>
            </a:r>
            <a:endParaRPr lang="en-US" dirty="0"/>
          </a:p>
        </p:txBody>
      </p:sp>
    </p:spTree>
    <p:extLst>
      <p:ext uri="{BB962C8B-B14F-4D97-AF65-F5344CB8AC3E}">
        <p14:creationId xmlns:p14="http://schemas.microsoft.com/office/powerpoint/2010/main" val="12357473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A non-traditional Market -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2050" name="Picture 2" descr="Image result for magic the gatheri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5016" y="2130927"/>
            <a:ext cx="3804058" cy="213978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42939" y="5157788"/>
            <a:ext cx="7986712" cy="923330"/>
          </a:xfrm>
          <a:prstGeom prst="rect">
            <a:avLst/>
          </a:prstGeom>
          <a:noFill/>
        </p:spPr>
        <p:txBody>
          <a:bodyPr wrap="square" rtlCol="0">
            <a:spAutoFit/>
          </a:bodyPr>
          <a:lstStyle/>
          <a:p>
            <a:r>
              <a:rPr lang="en-US" dirty="0" smtClean="0"/>
              <a:t>Owned by Hasbro, MTG is a 25 year old collectible trading card game.  It is estimated that there are 8-12million players worldwide.  Thus is it popular and has demonstrated longevity unlike other non-traditional markets.  </a:t>
            </a:r>
            <a:endParaRPr lang="en-US" dirty="0"/>
          </a:p>
        </p:txBody>
      </p:sp>
      <p:pic>
        <p:nvPicPr>
          <p:cNvPr id="1026" name="Picture 2" descr="Image result for magic the gathering me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0650" y="1614487"/>
            <a:ext cx="3270250" cy="3270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61172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Magic The Gathering</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52601" y="1414462"/>
            <a:ext cx="8805650" cy="646331"/>
          </a:xfrm>
          <a:prstGeom prst="rect">
            <a:avLst/>
          </a:prstGeom>
          <a:noFill/>
        </p:spPr>
        <p:txBody>
          <a:bodyPr wrap="square" rtlCol="0">
            <a:spAutoFit/>
          </a:bodyPr>
          <a:lstStyle/>
          <a:p>
            <a:r>
              <a:rPr lang="en-US" dirty="0" smtClean="0"/>
              <a:t>Players create 60 card decks with cards of different abilities for a duel.  Cards are fantasy based with creatures, sorceries, and mythical artifacts.</a:t>
            </a:r>
          </a:p>
        </p:txBody>
      </p:sp>
      <p:pic>
        <p:nvPicPr>
          <p:cNvPr id="3074" name="Picture 2" descr="Image result for magic the gatheri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70075" y="2208212"/>
            <a:ext cx="4613276" cy="230663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38350" y="5081587"/>
            <a:ext cx="8805650" cy="923330"/>
          </a:xfrm>
          <a:prstGeom prst="rect">
            <a:avLst/>
          </a:prstGeom>
          <a:noFill/>
        </p:spPr>
        <p:txBody>
          <a:bodyPr wrap="square" rtlCol="0">
            <a:spAutoFit/>
          </a:bodyPr>
          <a:lstStyle/>
          <a:p>
            <a:r>
              <a:rPr lang="en-US" dirty="0" smtClean="0"/>
              <a:t>Cards are released in expansion sets with themes, such as vampires, dinosaurs or Egyptian.  Further, cards have varying frequency, listed as “common”, “uncommon”, “rare” and “mythic.”  Typically, the game play of the rare and mythic cards is more powerful.</a:t>
            </a:r>
          </a:p>
        </p:txBody>
      </p:sp>
    </p:spTree>
    <p:extLst>
      <p:ext uri="{BB962C8B-B14F-4D97-AF65-F5344CB8AC3E}">
        <p14:creationId xmlns:p14="http://schemas.microsoft.com/office/powerpoint/2010/main" val="3691817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Magic The Gathering</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4098" name="Picture 2" descr="Image result for magic the gathering tournamen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8290" y="2630904"/>
            <a:ext cx="3122865" cy="2342149"/>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 result for magic the gathering tournam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9639" y="2253915"/>
            <a:ext cx="4762500" cy="28670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92505" y="1283368"/>
            <a:ext cx="8839200" cy="646331"/>
          </a:xfrm>
          <a:prstGeom prst="rect">
            <a:avLst/>
          </a:prstGeom>
          <a:noFill/>
        </p:spPr>
        <p:txBody>
          <a:bodyPr wrap="square" rtlCol="0">
            <a:spAutoFit/>
          </a:bodyPr>
          <a:lstStyle/>
          <a:p>
            <a:r>
              <a:rPr lang="en-US" dirty="0" smtClean="0"/>
              <a:t>Due to the popularity and the fact that rare cards are generally more powerful, players are willing to spend a lot of money to obtain the cards. </a:t>
            </a:r>
            <a:endParaRPr lang="en-US" dirty="0"/>
          </a:p>
        </p:txBody>
      </p:sp>
    </p:spTree>
    <p:extLst>
      <p:ext uri="{BB962C8B-B14F-4D97-AF65-F5344CB8AC3E}">
        <p14:creationId xmlns:p14="http://schemas.microsoft.com/office/powerpoint/2010/main" val="112911223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And that’s why it’s a market…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617370" y="1202155"/>
            <a:ext cx="7740567" cy="3080016"/>
          </a:xfrm>
          <a:prstGeom prst="rect">
            <a:avLst/>
          </a:prstGeom>
        </p:spPr>
      </p:pic>
      <p:sp>
        <p:nvSpPr>
          <p:cNvPr id="7" name="TextBox 6"/>
          <p:cNvSpPr txBox="1"/>
          <p:nvPr/>
        </p:nvSpPr>
        <p:spPr>
          <a:xfrm>
            <a:off x="802105" y="4748462"/>
            <a:ext cx="7828548" cy="923330"/>
          </a:xfrm>
          <a:prstGeom prst="rect">
            <a:avLst/>
          </a:prstGeom>
          <a:noFill/>
        </p:spPr>
        <p:txBody>
          <a:bodyPr wrap="square" rtlCol="0">
            <a:spAutoFit/>
          </a:bodyPr>
          <a:lstStyle/>
          <a:p>
            <a:r>
              <a:rPr lang="en-US" dirty="0" err="1" smtClean="0"/>
              <a:t>Karn</a:t>
            </a:r>
            <a:r>
              <a:rPr lang="en-US" dirty="0" smtClean="0"/>
              <a:t>, Scion of </a:t>
            </a:r>
            <a:r>
              <a:rPr lang="en-US" dirty="0" err="1" smtClean="0"/>
              <a:t>Urza</a:t>
            </a:r>
            <a:r>
              <a:rPr lang="en-US" dirty="0" smtClean="0"/>
              <a:t> is a popular card selling for ~$50 but has been as much as $65.  Websites such as </a:t>
            </a:r>
            <a:r>
              <a:rPr lang="en-US" dirty="0" smtClean="0">
                <a:hlinkClick r:id="rId3" action="ppaction://hlinkfile"/>
              </a:rPr>
              <a:t>mtggoldfish.com</a:t>
            </a:r>
            <a:r>
              <a:rPr lang="en-US" dirty="0" smtClean="0"/>
              <a:t> and </a:t>
            </a:r>
            <a:r>
              <a:rPr lang="en-US" dirty="0" smtClean="0">
                <a:hlinkClick r:id="rId4" action="ppaction://hlinkfile"/>
              </a:rPr>
              <a:t>mtgstocks.com</a:t>
            </a:r>
            <a:r>
              <a:rPr lang="en-US" dirty="0" smtClean="0"/>
              <a:t> track prices on various market sites.  </a:t>
            </a:r>
            <a:endParaRPr lang="en-US" dirty="0"/>
          </a:p>
        </p:txBody>
      </p:sp>
    </p:spTree>
    <p:extLst>
      <p:ext uri="{BB962C8B-B14F-4D97-AF65-F5344CB8AC3E}">
        <p14:creationId xmlns:p14="http://schemas.microsoft.com/office/powerpoint/2010/main" val="317306693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So how do you get cards?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7" name="Rectangle 6"/>
          <p:cNvSpPr/>
          <p:nvPr/>
        </p:nvSpPr>
        <p:spPr>
          <a:xfrm>
            <a:off x="357188" y="1314450"/>
            <a:ext cx="8229600" cy="6286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Say you are a player that needs to get </a:t>
            </a:r>
            <a:r>
              <a:rPr lang="en-US" dirty="0" err="1" smtClean="0"/>
              <a:t>Karn</a:t>
            </a:r>
            <a:r>
              <a:rPr lang="en-US" dirty="0" smtClean="0"/>
              <a:t>, Scion of </a:t>
            </a:r>
            <a:r>
              <a:rPr lang="en-US" dirty="0" err="1" smtClean="0"/>
              <a:t>Urza</a:t>
            </a:r>
            <a:r>
              <a:rPr lang="en-US" dirty="0" smtClean="0"/>
              <a:t> to complete a deck.</a:t>
            </a:r>
            <a:endParaRPr lang="en-US" dirty="0"/>
          </a:p>
        </p:txBody>
      </p:sp>
      <p:sp>
        <p:nvSpPr>
          <p:cNvPr id="8" name="TextBox 7"/>
          <p:cNvSpPr txBox="1"/>
          <p:nvPr/>
        </p:nvSpPr>
        <p:spPr>
          <a:xfrm>
            <a:off x="342900" y="2185988"/>
            <a:ext cx="8143875" cy="3416320"/>
          </a:xfrm>
          <a:prstGeom prst="rect">
            <a:avLst/>
          </a:prstGeom>
          <a:noFill/>
        </p:spPr>
        <p:txBody>
          <a:bodyPr wrap="square" rtlCol="0">
            <a:spAutoFit/>
          </a:bodyPr>
          <a:lstStyle/>
          <a:p>
            <a:r>
              <a:rPr lang="en-US" dirty="0" smtClean="0"/>
              <a:t>For $50</a:t>
            </a:r>
          </a:p>
          <a:p>
            <a:r>
              <a:rPr lang="en-US" dirty="0" smtClean="0"/>
              <a:t>You could buy </a:t>
            </a:r>
            <a:r>
              <a:rPr lang="en-US" dirty="0" err="1" smtClean="0"/>
              <a:t>Karn</a:t>
            </a:r>
            <a:r>
              <a:rPr lang="en-US" dirty="0" smtClean="0"/>
              <a:t> from an online marketplace.</a:t>
            </a:r>
          </a:p>
          <a:p>
            <a:endParaRPr lang="en-US" dirty="0" smtClean="0"/>
          </a:p>
          <a:p>
            <a:r>
              <a:rPr lang="en-US" dirty="0" smtClean="0"/>
              <a:t>For $3  </a:t>
            </a:r>
          </a:p>
          <a:p>
            <a:r>
              <a:rPr lang="en-US" dirty="0" smtClean="0"/>
              <a:t>You can open a booster pack from the appropriate expansion set and hope you get it.</a:t>
            </a:r>
          </a:p>
          <a:p>
            <a:endParaRPr lang="en-US" dirty="0" smtClean="0"/>
          </a:p>
          <a:p>
            <a:r>
              <a:rPr lang="en-US" dirty="0" smtClean="0"/>
              <a:t>For $90</a:t>
            </a:r>
          </a:p>
          <a:p>
            <a:r>
              <a:rPr lang="en-US" dirty="0" smtClean="0"/>
              <a:t>You can buy a booster box of 36 packs from the set and increase your odds of getting it while also getting many other potential valuable cards.  </a:t>
            </a:r>
          </a:p>
          <a:p>
            <a:endParaRPr lang="en-US" dirty="0"/>
          </a:p>
          <a:p>
            <a:r>
              <a:rPr lang="en-US" dirty="0" smtClean="0"/>
              <a:t>For $540 </a:t>
            </a:r>
          </a:p>
          <a:p>
            <a:r>
              <a:rPr lang="en-US" dirty="0" smtClean="0"/>
              <a:t>You can buy 6 of the booster boxes in a case.</a:t>
            </a:r>
            <a:endParaRPr lang="en-US" dirty="0"/>
          </a:p>
        </p:txBody>
      </p:sp>
    </p:spTree>
    <p:extLst>
      <p:ext uri="{BB962C8B-B14F-4D97-AF65-F5344CB8AC3E}">
        <p14:creationId xmlns:p14="http://schemas.microsoft.com/office/powerpoint/2010/main" val="201350271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Limited Supply</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150019" y="1105469"/>
            <a:ext cx="8843963" cy="8376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Unfortunately, the set with </a:t>
            </a:r>
            <a:r>
              <a:rPr lang="en-US" dirty="0" err="1" smtClean="0"/>
              <a:t>Karn</a:t>
            </a:r>
            <a:r>
              <a:rPr lang="en-US" dirty="0" smtClean="0"/>
              <a:t>, Scion of </a:t>
            </a:r>
            <a:r>
              <a:rPr lang="en-US" dirty="0" err="1" smtClean="0"/>
              <a:t>Urza</a:t>
            </a:r>
            <a:r>
              <a:rPr lang="en-US" dirty="0" smtClean="0"/>
              <a:t> will not be printed after 2018 so supply could dry up.  If the card remains popular prices could rise… So in the future the only way to get the card could be to: </a:t>
            </a:r>
            <a:endParaRPr lang="en-US" dirty="0"/>
          </a:p>
        </p:txBody>
      </p:sp>
      <p:sp>
        <p:nvSpPr>
          <p:cNvPr id="7" name="TextBox 6"/>
          <p:cNvSpPr txBox="1"/>
          <p:nvPr/>
        </p:nvSpPr>
        <p:spPr>
          <a:xfrm>
            <a:off x="315604" y="2360636"/>
            <a:ext cx="8143875" cy="2585323"/>
          </a:xfrm>
          <a:prstGeom prst="rect">
            <a:avLst/>
          </a:prstGeom>
          <a:noFill/>
        </p:spPr>
        <p:txBody>
          <a:bodyPr wrap="square" rtlCol="0">
            <a:spAutoFit/>
          </a:bodyPr>
          <a:lstStyle/>
          <a:p>
            <a:r>
              <a:rPr lang="en-US" dirty="0" smtClean="0"/>
              <a:t>For $75</a:t>
            </a:r>
          </a:p>
          <a:p>
            <a:r>
              <a:rPr lang="en-US" dirty="0" smtClean="0"/>
              <a:t>You could buy it from an online marketplace.</a:t>
            </a:r>
          </a:p>
          <a:p>
            <a:endParaRPr lang="en-US" dirty="0" smtClean="0"/>
          </a:p>
          <a:p>
            <a:r>
              <a:rPr lang="en-US" dirty="0" smtClean="0"/>
              <a:t>For $6-10 </a:t>
            </a:r>
          </a:p>
          <a:p>
            <a:r>
              <a:rPr lang="en-US" dirty="0" smtClean="0"/>
              <a:t>You can open a booster pack from the appropriate expansion set and hope you get it.</a:t>
            </a:r>
          </a:p>
          <a:p>
            <a:endParaRPr lang="en-US" dirty="0" smtClean="0"/>
          </a:p>
          <a:p>
            <a:r>
              <a:rPr lang="en-US" dirty="0" smtClean="0"/>
              <a:t>For $100-150</a:t>
            </a:r>
          </a:p>
          <a:p>
            <a:r>
              <a:rPr lang="en-US" dirty="0" smtClean="0"/>
              <a:t>You can buy a booster box of 36 packs from the set and increase your odds of getting it while also getting many other potential valuable cards.  </a:t>
            </a:r>
          </a:p>
        </p:txBody>
      </p:sp>
      <p:sp>
        <p:nvSpPr>
          <p:cNvPr id="8" name="Rectangle 7"/>
          <p:cNvSpPr/>
          <p:nvPr/>
        </p:nvSpPr>
        <p:spPr>
          <a:xfrm>
            <a:off x="130969" y="5514975"/>
            <a:ext cx="8843963" cy="7381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With time, the fact the sealed product could contain one of the out of print cards means the prices include a “gamblers premium</a:t>
            </a:r>
            <a:r>
              <a:rPr lang="en-US" dirty="0" smtClean="0"/>
              <a:t>”.</a:t>
            </a:r>
          </a:p>
          <a:p>
            <a:pPr algn="ctr"/>
            <a:r>
              <a:rPr lang="en-US" dirty="0" smtClean="0"/>
              <a:t>As a result, sealed </a:t>
            </a:r>
            <a:r>
              <a:rPr lang="en-US" dirty="0" smtClean="0"/>
              <a:t>boxes are often sold </a:t>
            </a:r>
            <a:r>
              <a:rPr lang="en-US" dirty="0" smtClean="0"/>
              <a:t>for many thousands the older they get.</a:t>
            </a:r>
            <a:endParaRPr lang="en-US" dirty="0"/>
          </a:p>
        </p:txBody>
      </p:sp>
    </p:spTree>
    <p:extLst>
      <p:ext uri="{BB962C8B-B14F-4D97-AF65-F5344CB8AC3E}">
        <p14:creationId xmlns:p14="http://schemas.microsoft.com/office/powerpoint/2010/main" val="304343153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Sealed product costs for old sets is high.</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7308266" y="1371600"/>
            <a:ext cx="1688095" cy="3062288"/>
          </a:xfrm>
          <a:prstGeom prst="rect">
            <a:avLst/>
          </a:prstGeom>
          <a:ln>
            <a:solidFill>
              <a:schemeClr val="tx1"/>
            </a:solidFill>
          </a:ln>
        </p:spPr>
      </p:pic>
      <p:pic>
        <p:nvPicPr>
          <p:cNvPr id="7" name="Picture 6"/>
          <p:cNvPicPr>
            <a:picLocks noChangeAspect="1"/>
          </p:cNvPicPr>
          <p:nvPr/>
        </p:nvPicPr>
        <p:blipFill>
          <a:blip r:embed="rId3"/>
          <a:stretch>
            <a:fillRect/>
          </a:stretch>
        </p:blipFill>
        <p:spPr>
          <a:xfrm>
            <a:off x="5221917" y="1371600"/>
            <a:ext cx="1940882" cy="3400425"/>
          </a:xfrm>
          <a:prstGeom prst="rect">
            <a:avLst/>
          </a:prstGeom>
          <a:ln>
            <a:solidFill>
              <a:schemeClr val="tx1"/>
            </a:solidFill>
          </a:ln>
        </p:spPr>
      </p:pic>
      <p:pic>
        <p:nvPicPr>
          <p:cNvPr id="8" name="Picture 7"/>
          <p:cNvPicPr>
            <a:picLocks noChangeAspect="1"/>
          </p:cNvPicPr>
          <p:nvPr/>
        </p:nvPicPr>
        <p:blipFill>
          <a:blip r:embed="rId4"/>
          <a:stretch>
            <a:fillRect/>
          </a:stretch>
        </p:blipFill>
        <p:spPr>
          <a:xfrm>
            <a:off x="171450" y="1371600"/>
            <a:ext cx="4931297" cy="3457576"/>
          </a:xfrm>
          <a:prstGeom prst="rect">
            <a:avLst/>
          </a:prstGeom>
          <a:ln>
            <a:solidFill>
              <a:schemeClr val="tx1"/>
            </a:solidFill>
          </a:ln>
        </p:spPr>
      </p:pic>
    </p:spTree>
    <p:extLst>
      <p:ext uri="{BB962C8B-B14F-4D97-AF65-F5344CB8AC3E}">
        <p14:creationId xmlns:p14="http://schemas.microsoft.com/office/powerpoint/2010/main" val="975686163"/>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a:xfrm>
            <a:off x="185738" y="365126"/>
            <a:ext cx="8958262" cy="591477"/>
          </a:xfrm>
        </p:spPr>
        <p:txBody>
          <a:bodyPr/>
          <a:lstStyle/>
          <a:p>
            <a:r>
              <a:rPr lang="en-US" dirty="0" smtClean="0"/>
              <a:t>So, real investing and speculation occurs.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3382082" y="5536834"/>
            <a:ext cx="4872042" cy="646331"/>
          </a:xfrm>
          <a:prstGeom prst="rect">
            <a:avLst/>
          </a:prstGeom>
        </p:spPr>
        <p:txBody>
          <a:bodyPr wrap="square">
            <a:spAutoFit/>
          </a:bodyPr>
          <a:lstStyle/>
          <a:p>
            <a:r>
              <a:rPr lang="en-US" dirty="0">
                <a:hlinkClick r:id="rId2"/>
              </a:rPr>
              <a:t>https://</a:t>
            </a:r>
            <a:r>
              <a:rPr lang="en-US" dirty="0" smtClean="0">
                <a:hlinkClick r:id="rId2"/>
              </a:rPr>
              <a:t>www.youtube.com/watch?v=9OnBQt-8ntk</a:t>
            </a:r>
            <a:endParaRPr lang="en-US" dirty="0" smtClean="0"/>
          </a:p>
          <a:p>
            <a:endParaRPr lang="en-US" dirty="0"/>
          </a:p>
        </p:txBody>
      </p:sp>
      <p:pic>
        <p:nvPicPr>
          <p:cNvPr id="7" name="Picture 6">
            <a:hlinkClick r:id="rId2"/>
          </p:cNvPr>
          <p:cNvPicPr>
            <a:picLocks noChangeAspect="1"/>
          </p:cNvPicPr>
          <p:nvPr/>
        </p:nvPicPr>
        <p:blipFill>
          <a:blip r:embed="rId3"/>
          <a:stretch>
            <a:fillRect/>
          </a:stretch>
        </p:blipFill>
        <p:spPr>
          <a:xfrm>
            <a:off x="1255593" y="1721843"/>
            <a:ext cx="6871861" cy="3849850"/>
          </a:xfrm>
          <a:prstGeom prst="rect">
            <a:avLst/>
          </a:prstGeom>
        </p:spPr>
      </p:pic>
      <p:sp>
        <p:nvSpPr>
          <p:cNvPr id="8" name="TextBox 7"/>
          <p:cNvSpPr txBox="1"/>
          <p:nvPr/>
        </p:nvSpPr>
        <p:spPr>
          <a:xfrm>
            <a:off x="285752" y="5872162"/>
            <a:ext cx="8343900" cy="338554"/>
          </a:xfrm>
          <a:prstGeom prst="rect">
            <a:avLst/>
          </a:prstGeom>
          <a:noFill/>
        </p:spPr>
        <p:txBody>
          <a:bodyPr wrap="square" rtlCol="0">
            <a:spAutoFit/>
          </a:bodyPr>
          <a:lstStyle/>
          <a:p>
            <a:r>
              <a:rPr lang="en-US" sz="1600" dirty="0" smtClean="0">
                <a:solidFill>
                  <a:srgbClr val="FF0000"/>
                </a:solidFill>
              </a:rPr>
              <a:t>* Apologies for the brief profanity.  Please leave the room if you are offended this isn’t my content.</a:t>
            </a:r>
            <a:endParaRPr lang="en-US" sz="1600" dirty="0">
              <a:solidFill>
                <a:srgbClr val="FF0000"/>
              </a:solidFill>
            </a:endParaRPr>
          </a:p>
        </p:txBody>
      </p:sp>
      <p:sp>
        <p:nvSpPr>
          <p:cNvPr id="9" name="TextBox 8"/>
          <p:cNvSpPr txBox="1"/>
          <p:nvPr/>
        </p:nvSpPr>
        <p:spPr>
          <a:xfrm>
            <a:off x="3501835" y="1187355"/>
            <a:ext cx="2140330" cy="584775"/>
          </a:xfrm>
          <a:prstGeom prst="rect">
            <a:avLst/>
          </a:prstGeom>
          <a:noFill/>
        </p:spPr>
        <p:txBody>
          <a:bodyPr wrap="none" rtlCol="0">
            <a:spAutoFit/>
          </a:bodyPr>
          <a:lstStyle/>
          <a:p>
            <a:r>
              <a:rPr lang="en-US" sz="3200" dirty="0" smtClean="0"/>
              <a:t>6:30 – 8:30 </a:t>
            </a:r>
            <a:endParaRPr lang="en-US" sz="3200" dirty="0"/>
          </a:p>
        </p:txBody>
      </p:sp>
    </p:spTree>
    <p:extLst>
      <p:ext uri="{BB962C8B-B14F-4D97-AF65-F5344CB8AC3E}">
        <p14:creationId xmlns:p14="http://schemas.microsoft.com/office/powerpoint/2010/main" val="390561221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So where do market transactions occur?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290763" y="1213184"/>
            <a:ext cx="4287922" cy="2572753"/>
          </a:xfrm>
          <a:prstGeom prst="rect">
            <a:avLst/>
          </a:prstGeom>
          <a:ln>
            <a:solidFill>
              <a:schemeClr val="tx1"/>
            </a:solidFill>
          </a:ln>
        </p:spPr>
      </p:pic>
      <p:pic>
        <p:nvPicPr>
          <p:cNvPr id="7" name="Picture 6"/>
          <p:cNvPicPr>
            <a:picLocks noChangeAspect="1"/>
          </p:cNvPicPr>
          <p:nvPr/>
        </p:nvPicPr>
        <p:blipFill>
          <a:blip r:embed="rId3"/>
          <a:stretch>
            <a:fillRect/>
          </a:stretch>
        </p:blipFill>
        <p:spPr>
          <a:xfrm>
            <a:off x="4734176" y="1202907"/>
            <a:ext cx="4265445" cy="2576160"/>
          </a:xfrm>
          <a:prstGeom prst="rect">
            <a:avLst/>
          </a:prstGeom>
          <a:ln>
            <a:solidFill>
              <a:schemeClr val="tx1"/>
            </a:solidFill>
          </a:ln>
        </p:spPr>
      </p:pic>
      <p:pic>
        <p:nvPicPr>
          <p:cNvPr id="8" name="Picture 7"/>
          <p:cNvPicPr>
            <a:picLocks noChangeAspect="1"/>
          </p:cNvPicPr>
          <p:nvPr/>
        </p:nvPicPr>
        <p:blipFill>
          <a:blip r:embed="rId4"/>
          <a:stretch>
            <a:fillRect/>
          </a:stretch>
        </p:blipFill>
        <p:spPr>
          <a:xfrm>
            <a:off x="268705" y="3955890"/>
            <a:ext cx="4287253" cy="2257166"/>
          </a:xfrm>
          <a:prstGeom prst="rect">
            <a:avLst/>
          </a:prstGeom>
          <a:ln>
            <a:solidFill>
              <a:schemeClr val="tx1"/>
            </a:solidFill>
          </a:ln>
        </p:spPr>
      </p:pic>
      <p:sp>
        <p:nvSpPr>
          <p:cNvPr id="9" name="Rectangle 8"/>
          <p:cNvSpPr/>
          <p:nvPr/>
        </p:nvSpPr>
        <p:spPr>
          <a:xfrm>
            <a:off x="4812632" y="3978442"/>
            <a:ext cx="4138863" cy="22138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Millions of USD each month transact based on card popularity in tournaments, game variations and pending reprints.  In fact sometimes speculation on cards exists which can drive up prices dramatically.</a:t>
            </a:r>
            <a:endParaRPr lang="en-US" dirty="0"/>
          </a:p>
        </p:txBody>
      </p:sp>
    </p:spTree>
    <p:extLst>
      <p:ext uri="{BB962C8B-B14F-4D97-AF65-F5344CB8AC3E}">
        <p14:creationId xmlns:p14="http://schemas.microsoft.com/office/powerpoint/2010/main" val="1382996458"/>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Making matters worse…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69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352926" y="1331495"/>
            <a:ext cx="8502316" cy="8823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Hasbro’s subsidiary that publishes MTG, Wizards of the Coast, has an official reprint policy called “the reserved list.”  The reserved list contains cards that were considered so powerful, they will not EVER be reprinted.</a:t>
            </a:r>
            <a:endParaRPr lang="en-US" dirty="0"/>
          </a:p>
        </p:txBody>
      </p:sp>
      <p:pic>
        <p:nvPicPr>
          <p:cNvPr id="5122" name="Picture 2" descr="Image result for mtg reserved li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2248" y="2538496"/>
            <a:ext cx="4961857" cy="231553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368968" y="5325979"/>
            <a:ext cx="8582527" cy="6416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Many of the reserved list cards are old, and there are not many copies in existence.</a:t>
            </a:r>
            <a:endParaRPr lang="en-US" dirty="0"/>
          </a:p>
        </p:txBody>
      </p:sp>
      <p:pic>
        <p:nvPicPr>
          <p:cNvPr id="9" name="Picture 2" descr="Image result for supply demand curv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5817" y="2548358"/>
            <a:ext cx="2504906" cy="25049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5161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type?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657225" y="5357813"/>
            <a:ext cx="8001000" cy="81438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 won’t buy firearm companies.</a:t>
            </a:r>
            <a:endParaRPr lang="en-US" dirty="0"/>
          </a:p>
        </p:txBody>
      </p:sp>
      <p:sp>
        <p:nvSpPr>
          <p:cNvPr id="9" name="TextBox 8"/>
          <p:cNvSpPr txBox="1"/>
          <p:nvPr/>
        </p:nvSpPr>
        <p:spPr>
          <a:xfrm>
            <a:off x="352928" y="1134972"/>
            <a:ext cx="8117304"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Belief Based </a:t>
            </a:r>
            <a:r>
              <a:rPr lang="en-US" dirty="0"/>
              <a:t>– some intrinsic value of the company is appealing and triggers a buy/selling action. </a:t>
            </a:r>
          </a:p>
          <a:p>
            <a:endParaRPr lang="en-US" b="1" dirty="0" smtClean="0"/>
          </a:p>
          <a:p>
            <a:pPr marL="285750" indent="-285750">
              <a:buFont typeface="Arial" panose="020B0604020202020204" pitchFamily="34" charset="0"/>
              <a:buChar char="•"/>
            </a:pPr>
            <a:r>
              <a:rPr lang="en-US" b="1" dirty="0" smtClean="0"/>
              <a:t>Fundamental Trading  </a:t>
            </a:r>
            <a:r>
              <a:rPr lang="en-US" dirty="0" smtClean="0"/>
              <a:t>- traditional financial indicator triggers an action regardless of sector, or company product.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Technical Trading </a:t>
            </a:r>
            <a:r>
              <a:rPr lang="en-US" dirty="0" smtClean="0"/>
              <a:t>– trade based on “indications”</a:t>
            </a:r>
          </a:p>
          <a:p>
            <a:pPr marL="1200150" lvl="2"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High Frequency Trading </a:t>
            </a:r>
            <a:r>
              <a:rPr lang="en-US" dirty="0" smtClean="0"/>
              <a:t>– “scalping” small profits repeatedly</a:t>
            </a:r>
            <a:endParaRPr lang="en-US" dirty="0"/>
          </a:p>
        </p:txBody>
      </p:sp>
    </p:spTree>
    <p:extLst>
      <p:ext uri="{BB962C8B-B14F-4D97-AF65-F5344CB8AC3E}">
        <p14:creationId xmlns:p14="http://schemas.microsoft.com/office/powerpoint/2010/main" val="91788300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The reserved list…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146" name="Picture 2" descr="Image result for supply demand reduced suppl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9774" y="1212489"/>
            <a:ext cx="5347299" cy="409744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76464" y="5404513"/>
            <a:ext cx="8775032" cy="7716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The reserved list artificially reduces supply and virtually guarantees price stability in the future since the cards will not be reprinted.  Further, as the game attracts new players, the demand curve shifts out.</a:t>
            </a:r>
            <a:endParaRPr lang="en-US" dirty="0"/>
          </a:p>
        </p:txBody>
      </p:sp>
    </p:spTree>
    <p:extLst>
      <p:ext uri="{BB962C8B-B14F-4D97-AF65-F5344CB8AC3E}">
        <p14:creationId xmlns:p14="http://schemas.microsoft.com/office/powerpoint/2010/main" val="332176483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a:xfrm>
            <a:off x="272716" y="365126"/>
            <a:ext cx="8582526" cy="591477"/>
          </a:xfrm>
        </p:spPr>
        <p:txBody>
          <a:bodyPr/>
          <a:lstStyle/>
          <a:p>
            <a:r>
              <a:rPr lang="en-US" dirty="0" smtClean="0"/>
              <a:t>And that’s why it’s a market…to be manipulated</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8" name="TextBox 7"/>
          <p:cNvSpPr txBox="1"/>
          <p:nvPr/>
        </p:nvSpPr>
        <p:spPr>
          <a:xfrm>
            <a:off x="465221" y="5414333"/>
            <a:ext cx="8390021" cy="646331"/>
          </a:xfrm>
          <a:prstGeom prst="rect">
            <a:avLst/>
          </a:prstGeom>
          <a:solidFill>
            <a:schemeClr val="accent4"/>
          </a:solidFill>
          <a:ln>
            <a:noFill/>
          </a:ln>
        </p:spPr>
        <p:txBody>
          <a:bodyPr wrap="square" rtlCol="0">
            <a:spAutoFit/>
          </a:bodyPr>
          <a:lstStyle/>
          <a:p>
            <a:r>
              <a:rPr lang="en-US" dirty="0" smtClean="0"/>
              <a:t>The most famous of the reserved list is the “Black Lotus”.  Prices for this card range from $6500 to $25,000  </a:t>
            </a:r>
            <a:endParaRPr lang="en-US" dirty="0"/>
          </a:p>
        </p:txBody>
      </p:sp>
      <p:pic>
        <p:nvPicPr>
          <p:cNvPr id="9" name="Picture 8"/>
          <p:cNvPicPr>
            <a:picLocks noChangeAspect="1"/>
          </p:cNvPicPr>
          <p:nvPr/>
        </p:nvPicPr>
        <p:blipFill>
          <a:blip r:embed="rId2"/>
          <a:stretch>
            <a:fillRect/>
          </a:stretch>
        </p:blipFill>
        <p:spPr>
          <a:xfrm>
            <a:off x="1058779" y="1143693"/>
            <a:ext cx="6737684" cy="3865772"/>
          </a:xfrm>
          <a:prstGeom prst="rect">
            <a:avLst/>
          </a:prstGeom>
        </p:spPr>
      </p:pic>
    </p:spTree>
    <p:extLst>
      <p:ext uri="{BB962C8B-B14F-4D97-AF65-F5344CB8AC3E}">
        <p14:creationId xmlns:p14="http://schemas.microsoft.com/office/powerpoint/2010/main" val="158770098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Reserved list buy out…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5"/>
          <p:cNvPicPr>
            <a:picLocks noChangeAspect="1"/>
          </p:cNvPicPr>
          <p:nvPr/>
        </p:nvPicPr>
        <p:blipFill>
          <a:blip r:embed="rId2"/>
          <a:stretch>
            <a:fillRect/>
          </a:stretch>
        </p:blipFill>
        <p:spPr>
          <a:xfrm>
            <a:off x="478005" y="1278605"/>
            <a:ext cx="2733675" cy="4429125"/>
          </a:xfrm>
          <a:prstGeom prst="rect">
            <a:avLst/>
          </a:prstGeom>
        </p:spPr>
      </p:pic>
      <p:pic>
        <p:nvPicPr>
          <p:cNvPr id="7" name="Picture 6"/>
          <p:cNvPicPr>
            <a:picLocks noChangeAspect="1"/>
          </p:cNvPicPr>
          <p:nvPr/>
        </p:nvPicPr>
        <p:blipFill>
          <a:blip r:embed="rId3"/>
          <a:stretch>
            <a:fillRect/>
          </a:stretch>
        </p:blipFill>
        <p:spPr>
          <a:xfrm>
            <a:off x="3352800" y="2132848"/>
            <a:ext cx="5534526" cy="2063843"/>
          </a:xfrm>
          <a:prstGeom prst="rect">
            <a:avLst/>
          </a:prstGeom>
        </p:spPr>
      </p:pic>
      <p:sp>
        <p:nvSpPr>
          <p:cNvPr id="8" name="TextBox 7"/>
          <p:cNvSpPr txBox="1"/>
          <p:nvPr/>
        </p:nvSpPr>
        <p:spPr>
          <a:xfrm>
            <a:off x="3433010" y="4555957"/>
            <a:ext cx="5325979" cy="1754326"/>
          </a:xfrm>
          <a:prstGeom prst="rect">
            <a:avLst/>
          </a:prstGeom>
          <a:noFill/>
        </p:spPr>
        <p:txBody>
          <a:bodyPr wrap="square" rtlCol="0">
            <a:spAutoFit/>
          </a:bodyPr>
          <a:lstStyle/>
          <a:p>
            <a:r>
              <a:rPr lang="en-US" dirty="0" smtClean="0"/>
              <a:t>Over the course of two weeks I bought 14 copies of this card from $1-$5.  In doing so, I </a:t>
            </a:r>
            <a:r>
              <a:rPr lang="en-US" dirty="0" smtClean="0"/>
              <a:t>was able to spike the price from $1 to $7.  The price declined shortly there after and stabilized at $5 resulting in successful market manipulation.  Additionally, others have purchased the card and the price is up to $19!</a:t>
            </a:r>
            <a:endParaRPr lang="en-US" dirty="0"/>
          </a:p>
        </p:txBody>
      </p:sp>
      <p:sp>
        <p:nvSpPr>
          <p:cNvPr id="9" name="Oval 8"/>
          <p:cNvSpPr/>
          <p:nvPr/>
        </p:nvSpPr>
        <p:spPr>
          <a:xfrm>
            <a:off x="7571874" y="2695074"/>
            <a:ext cx="481263" cy="1219200"/>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8323247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Reserved list buy out…FAILURE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8" name="TextBox 7"/>
          <p:cNvSpPr txBox="1"/>
          <p:nvPr/>
        </p:nvSpPr>
        <p:spPr>
          <a:xfrm>
            <a:off x="3071814" y="4555957"/>
            <a:ext cx="5687176" cy="1200329"/>
          </a:xfrm>
          <a:prstGeom prst="rect">
            <a:avLst/>
          </a:prstGeom>
          <a:noFill/>
        </p:spPr>
        <p:txBody>
          <a:bodyPr wrap="square" rtlCol="0">
            <a:spAutoFit/>
          </a:bodyPr>
          <a:lstStyle/>
          <a:p>
            <a:r>
              <a:rPr lang="en-US" dirty="0" smtClean="0"/>
              <a:t>I purchased ~100 Jungle Patrol cards for about </a:t>
            </a:r>
            <a:r>
              <a:rPr lang="en-US" dirty="0" smtClean="0"/>
              <a:t>$0.50 ea.  </a:t>
            </a:r>
            <a:r>
              <a:rPr lang="en-US" dirty="0" smtClean="0"/>
              <a:t>The price has </a:t>
            </a:r>
            <a:r>
              <a:rPr lang="en-US" dirty="0" smtClean="0"/>
              <a:t>only gone up to .62 since </a:t>
            </a:r>
            <a:r>
              <a:rPr lang="en-US" dirty="0" smtClean="0"/>
              <a:t>purchasing late June.  Mirage is an expansion set with millions more copies than the previous “antiquities” set.</a:t>
            </a:r>
            <a:endParaRPr lang="en-US" dirty="0"/>
          </a:p>
        </p:txBody>
      </p:sp>
      <p:sp>
        <p:nvSpPr>
          <p:cNvPr id="9" name="Oval 8"/>
          <p:cNvSpPr/>
          <p:nvPr/>
        </p:nvSpPr>
        <p:spPr>
          <a:xfrm>
            <a:off x="7571874" y="2695074"/>
            <a:ext cx="481263" cy="1219200"/>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t="25173" r="81250"/>
          <a:stretch/>
        </p:blipFill>
        <p:spPr>
          <a:xfrm>
            <a:off x="157162" y="1400175"/>
            <a:ext cx="2886075" cy="4421719"/>
          </a:xfrm>
          <a:prstGeom prst="rect">
            <a:avLst/>
          </a:prstGeom>
        </p:spPr>
      </p:pic>
      <p:pic>
        <p:nvPicPr>
          <p:cNvPr id="12" name="Picture 11"/>
          <p:cNvPicPr>
            <a:picLocks noChangeAspect="1"/>
          </p:cNvPicPr>
          <p:nvPr/>
        </p:nvPicPr>
        <p:blipFill rotWithShape="1">
          <a:blip r:embed="rId2">
            <a:extLst>
              <a:ext uri="{28A0092B-C50C-407E-A947-70E740481C1C}">
                <a14:useLocalDpi xmlns:a14="http://schemas.microsoft.com/office/drawing/2010/main" val="0"/>
              </a:ext>
            </a:extLst>
          </a:blip>
          <a:srcRect l="17854" t="21289" r="25760"/>
          <a:stretch/>
        </p:blipFill>
        <p:spPr>
          <a:xfrm>
            <a:off x="3086099" y="1300163"/>
            <a:ext cx="5629275" cy="3016781"/>
          </a:xfrm>
          <a:prstGeom prst="rect">
            <a:avLst/>
          </a:prstGeom>
        </p:spPr>
      </p:pic>
    </p:spTree>
    <p:extLst>
      <p:ext uri="{BB962C8B-B14F-4D97-AF65-F5344CB8AC3E}">
        <p14:creationId xmlns:p14="http://schemas.microsoft.com/office/powerpoint/2010/main" val="287665815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Regardless of the Reserved List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898356" y="1219199"/>
            <a:ext cx="7267073" cy="60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Newly printed cards are sold in 15 card packs.  </a:t>
            </a:r>
            <a:endParaRPr lang="en-US" dirty="0"/>
          </a:p>
        </p:txBody>
      </p:sp>
      <p:pic>
        <p:nvPicPr>
          <p:cNvPr id="7170" name="Picture 2" descr="Image result for mtg iconic masters booster p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744" y="2013367"/>
            <a:ext cx="4048125" cy="382905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4924926" y="2053390"/>
            <a:ext cx="3176337" cy="2585323"/>
          </a:xfrm>
          <a:prstGeom prst="rect">
            <a:avLst/>
          </a:prstGeom>
          <a:noFill/>
        </p:spPr>
        <p:txBody>
          <a:bodyPr wrap="square" rtlCol="0">
            <a:spAutoFit/>
          </a:bodyPr>
          <a:lstStyle/>
          <a:p>
            <a:r>
              <a:rPr lang="en-US" dirty="0" smtClean="0"/>
              <a:t>Usually a pack contains</a:t>
            </a:r>
          </a:p>
          <a:p>
            <a:pPr marL="285750" indent="-285750">
              <a:buFont typeface="Arial" panose="020B0604020202020204" pitchFamily="34" charset="0"/>
              <a:buChar char="•"/>
            </a:pPr>
            <a:r>
              <a:rPr lang="en-US" dirty="0" smtClean="0"/>
              <a:t>11 Commons</a:t>
            </a:r>
          </a:p>
          <a:p>
            <a:pPr marL="285750" indent="-285750">
              <a:buFont typeface="Arial" panose="020B0604020202020204" pitchFamily="34" charset="0"/>
              <a:buChar char="•"/>
            </a:pPr>
            <a:r>
              <a:rPr lang="en-US" dirty="0" smtClean="0"/>
              <a:t>3 </a:t>
            </a:r>
            <a:r>
              <a:rPr lang="en-US" dirty="0" err="1" smtClean="0"/>
              <a:t>Uncommons</a:t>
            </a:r>
            <a:endParaRPr lang="en-US" dirty="0" smtClean="0"/>
          </a:p>
          <a:p>
            <a:pPr marL="285750" indent="-285750">
              <a:buFont typeface="Arial" panose="020B0604020202020204" pitchFamily="34" charset="0"/>
              <a:buChar char="•"/>
            </a:pPr>
            <a:r>
              <a:rPr lang="en-US" dirty="0" smtClean="0"/>
              <a:t>1 Rare</a:t>
            </a:r>
          </a:p>
          <a:p>
            <a:pPr marL="742950" lvl="1" indent="-285750">
              <a:buFont typeface="Arial" panose="020B0604020202020204" pitchFamily="34" charset="0"/>
              <a:buChar char="•"/>
            </a:pPr>
            <a:r>
              <a:rPr lang="en-US" dirty="0" smtClean="0"/>
              <a:t>1 in 8 packs will replace the rare with a mythic</a:t>
            </a:r>
          </a:p>
          <a:p>
            <a:pPr marL="285750" indent="-285750">
              <a:buFont typeface="Arial" panose="020B0604020202020204" pitchFamily="34" charset="0"/>
              <a:buChar char="•"/>
            </a:pPr>
            <a:r>
              <a:rPr lang="en-US" dirty="0" smtClean="0"/>
              <a:t>1 in 6 packs will have a random premium foil card replacing a common. </a:t>
            </a:r>
          </a:p>
        </p:txBody>
      </p:sp>
    </p:spTree>
    <p:extLst>
      <p:ext uri="{BB962C8B-B14F-4D97-AF65-F5344CB8AC3E}">
        <p14:creationId xmlns:p14="http://schemas.microsoft.com/office/powerpoint/2010/main" val="140394832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a:xfrm>
            <a:off x="144379" y="365126"/>
            <a:ext cx="8823158" cy="591477"/>
          </a:xfrm>
        </p:spPr>
        <p:txBody>
          <a:bodyPr/>
          <a:lstStyle/>
          <a:p>
            <a:r>
              <a:rPr lang="en-US" dirty="0" smtClean="0"/>
              <a:t>Modeling Risk/Reward outside of the Reserved List</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529389" y="2149642"/>
            <a:ext cx="7844590" cy="1200329"/>
          </a:xfrm>
          <a:prstGeom prst="rect">
            <a:avLst/>
          </a:prstGeom>
          <a:noFill/>
        </p:spPr>
        <p:txBody>
          <a:bodyPr wrap="square" rtlCol="0">
            <a:spAutoFit/>
          </a:bodyPr>
          <a:lstStyle/>
          <a:p>
            <a:r>
              <a:rPr lang="en-US" u="sng" dirty="0" smtClean="0"/>
              <a:t>Risk:</a:t>
            </a:r>
          </a:p>
          <a:p>
            <a:r>
              <a:rPr lang="en-US" dirty="0" smtClean="0"/>
              <a:t>Each expansion set has varying prices.  Some cards are worthless while other modern cards can be expensive (not reserved list prices though).  You could buy a pack and receive nothing of value.</a:t>
            </a:r>
            <a:endParaRPr lang="en-US" dirty="0"/>
          </a:p>
        </p:txBody>
      </p:sp>
      <p:sp>
        <p:nvSpPr>
          <p:cNvPr id="7" name="TextBox 6"/>
          <p:cNvSpPr txBox="1"/>
          <p:nvPr/>
        </p:nvSpPr>
        <p:spPr>
          <a:xfrm>
            <a:off x="465221" y="1507958"/>
            <a:ext cx="3612464" cy="523220"/>
          </a:xfrm>
          <a:prstGeom prst="rect">
            <a:avLst/>
          </a:prstGeom>
          <a:noFill/>
        </p:spPr>
        <p:txBody>
          <a:bodyPr wrap="none" rtlCol="0">
            <a:spAutoFit/>
          </a:bodyPr>
          <a:lstStyle/>
          <a:p>
            <a:r>
              <a:rPr lang="en-US" sz="2800" dirty="0" smtClean="0"/>
              <a:t>When you open a pack:</a:t>
            </a:r>
            <a:endParaRPr lang="en-US" sz="2800" dirty="0"/>
          </a:p>
        </p:txBody>
      </p:sp>
      <p:sp>
        <p:nvSpPr>
          <p:cNvPr id="8" name="TextBox 7"/>
          <p:cNvSpPr txBox="1"/>
          <p:nvPr/>
        </p:nvSpPr>
        <p:spPr>
          <a:xfrm>
            <a:off x="457200" y="3761873"/>
            <a:ext cx="7844590" cy="923330"/>
          </a:xfrm>
          <a:prstGeom prst="rect">
            <a:avLst/>
          </a:prstGeom>
          <a:noFill/>
        </p:spPr>
        <p:txBody>
          <a:bodyPr wrap="square" rtlCol="0">
            <a:spAutoFit/>
          </a:bodyPr>
          <a:lstStyle/>
          <a:p>
            <a:r>
              <a:rPr lang="en-US" u="sng" dirty="0" smtClean="0"/>
              <a:t>Reward:</a:t>
            </a:r>
          </a:p>
          <a:p>
            <a:r>
              <a:rPr lang="en-US" dirty="0" smtClean="0"/>
              <a:t>Some packs will contain expensive cards which you can immediately sell for more than the cost of the pack.</a:t>
            </a:r>
          </a:p>
        </p:txBody>
      </p:sp>
      <p:sp>
        <p:nvSpPr>
          <p:cNvPr id="9" name="TextBox 8"/>
          <p:cNvSpPr txBox="1"/>
          <p:nvPr/>
        </p:nvSpPr>
        <p:spPr>
          <a:xfrm>
            <a:off x="1588169" y="5903495"/>
            <a:ext cx="7312708" cy="338554"/>
          </a:xfrm>
          <a:prstGeom prst="rect">
            <a:avLst/>
          </a:prstGeom>
          <a:noFill/>
        </p:spPr>
        <p:txBody>
          <a:bodyPr wrap="none" rtlCol="0">
            <a:spAutoFit/>
          </a:bodyPr>
          <a:lstStyle/>
          <a:p>
            <a:r>
              <a:rPr lang="en-US" sz="1600" i="1" dirty="0" smtClean="0"/>
              <a:t>*Keep in mind there are friction costs, shipping a physical good takes time and money.</a:t>
            </a:r>
            <a:endParaRPr lang="en-US" sz="1600" i="1" dirty="0"/>
          </a:p>
        </p:txBody>
      </p:sp>
      <p:sp>
        <p:nvSpPr>
          <p:cNvPr id="10" name="Rectangle 9"/>
          <p:cNvSpPr/>
          <p:nvPr/>
        </p:nvSpPr>
        <p:spPr>
          <a:xfrm>
            <a:off x="465222" y="5197640"/>
            <a:ext cx="8325852" cy="60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Since we know the cards in a set, their prices, and the probabilities of getting specific cards, we can simulate pack openings.  </a:t>
            </a:r>
            <a:endParaRPr lang="en-US" dirty="0"/>
          </a:p>
        </p:txBody>
      </p:sp>
    </p:spTree>
    <p:extLst>
      <p:ext uri="{BB962C8B-B14F-4D97-AF65-F5344CB8AC3E}">
        <p14:creationId xmlns:p14="http://schemas.microsoft.com/office/powerpoint/2010/main" val="6326725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a:xfrm>
            <a:off x="157163" y="365126"/>
            <a:ext cx="8715375" cy="591477"/>
          </a:xfrm>
        </p:spPr>
        <p:txBody>
          <a:bodyPr/>
          <a:lstStyle/>
          <a:p>
            <a:r>
              <a:rPr lang="en-US" sz="3200" dirty="0" smtClean="0"/>
              <a:t>Custom Package Simulating Opening Packs &amp; Boxes </a:t>
            </a:r>
            <a:endParaRPr lang="en-US" sz="3200" dirty="0"/>
          </a:p>
        </p:txBody>
      </p:sp>
      <p:sp>
        <p:nvSpPr>
          <p:cNvPr id="4" name="Slide Number Placeholder 3"/>
          <p:cNvSpPr>
            <a:spLocks noGrp="1"/>
          </p:cNvSpPr>
          <p:nvPr>
            <p:ph type="sldNum" sz="quarter" idx="12"/>
          </p:nvPr>
        </p:nvSpPr>
        <p:spPr/>
        <p:txBody>
          <a:bodyPr/>
          <a:lstStyle/>
          <a:p>
            <a:fld id="{37290FF7-652B-4475-AEAB-8B1A5D23AE09}" type="slidenum">
              <a:rPr lang="en-US" smtClean="0"/>
              <a:t>76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TextBox 5"/>
          <p:cNvSpPr txBox="1"/>
          <p:nvPr/>
        </p:nvSpPr>
        <p:spPr>
          <a:xfrm>
            <a:off x="443665" y="1128963"/>
            <a:ext cx="7674409" cy="369332"/>
          </a:xfrm>
          <a:prstGeom prst="rect">
            <a:avLst/>
          </a:prstGeom>
          <a:noFill/>
        </p:spPr>
        <p:txBody>
          <a:bodyPr wrap="none" rtlCol="0">
            <a:spAutoFit/>
          </a:bodyPr>
          <a:lstStyle/>
          <a:p>
            <a:r>
              <a:rPr lang="en-US" dirty="0">
                <a:hlinkClick r:id="rId2"/>
              </a:rPr>
              <a:t>http://</a:t>
            </a:r>
            <a:r>
              <a:rPr lang="en-US" dirty="0" smtClean="0">
                <a:hlinkClick r:id="rId2"/>
              </a:rPr>
              <a:t>magic.tcgplayer.com/db/search_result.asp?Set_Name=Iconic%20Masters</a:t>
            </a:r>
            <a:endParaRPr lang="en-US" dirty="0"/>
          </a:p>
        </p:txBody>
      </p:sp>
      <p:sp>
        <p:nvSpPr>
          <p:cNvPr id="7" name="Rectangle 6"/>
          <p:cNvSpPr/>
          <p:nvPr/>
        </p:nvSpPr>
        <p:spPr>
          <a:xfrm>
            <a:off x="465222" y="5626280"/>
            <a:ext cx="8325852" cy="60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Since we know the cards in a set, their prices, and the probabilities of getting specific cards, we can simulate pack openings.  </a:t>
            </a:r>
            <a:endParaRPr lang="en-US" dirty="0"/>
          </a:p>
        </p:txBody>
      </p:sp>
      <p:pic>
        <p:nvPicPr>
          <p:cNvPr id="8" name="Picture 7"/>
          <p:cNvPicPr>
            <a:picLocks noChangeAspect="1"/>
          </p:cNvPicPr>
          <p:nvPr/>
        </p:nvPicPr>
        <p:blipFill>
          <a:blip r:embed="rId3"/>
          <a:stretch>
            <a:fillRect/>
          </a:stretch>
        </p:blipFill>
        <p:spPr>
          <a:xfrm>
            <a:off x="409575" y="1666875"/>
            <a:ext cx="5467350" cy="3810000"/>
          </a:xfrm>
          <a:prstGeom prst="rect">
            <a:avLst/>
          </a:prstGeom>
          <a:ln>
            <a:solidFill>
              <a:schemeClr val="tx1"/>
            </a:solidFill>
          </a:ln>
        </p:spPr>
      </p:pic>
      <p:sp>
        <p:nvSpPr>
          <p:cNvPr id="9" name="TextBox 8"/>
          <p:cNvSpPr txBox="1"/>
          <p:nvPr/>
        </p:nvSpPr>
        <p:spPr>
          <a:xfrm>
            <a:off x="5994572" y="1637270"/>
            <a:ext cx="3162084" cy="2031325"/>
          </a:xfrm>
          <a:prstGeom prst="rect">
            <a:avLst/>
          </a:prstGeom>
          <a:noFill/>
        </p:spPr>
        <p:txBody>
          <a:bodyPr wrap="none" rtlCol="0">
            <a:spAutoFit/>
          </a:bodyPr>
          <a:lstStyle/>
          <a:p>
            <a:r>
              <a:rPr lang="en-US" b="1" u="sng" dirty="0" smtClean="0"/>
              <a:t>Iconic Masters </a:t>
            </a:r>
          </a:p>
          <a:p>
            <a:pPr marL="114300" indent="-114300">
              <a:buFont typeface="Arial" panose="020B0604020202020204" pitchFamily="34" charset="0"/>
              <a:buChar char="•"/>
            </a:pPr>
            <a:r>
              <a:rPr lang="en-US" dirty="0" smtClean="0"/>
              <a:t>249 Cards</a:t>
            </a:r>
          </a:p>
          <a:p>
            <a:pPr marL="571500" lvl="1" indent="-114300">
              <a:buFont typeface="Arial" panose="020B0604020202020204" pitchFamily="34" charset="0"/>
              <a:buChar char="•"/>
            </a:pPr>
            <a:r>
              <a:rPr lang="en-US" dirty="0" smtClean="0"/>
              <a:t>15 Mythic</a:t>
            </a:r>
          </a:p>
          <a:p>
            <a:pPr marL="571500" lvl="1" indent="-114300">
              <a:buFont typeface="Arial" panose="020B0604020202020204" pitchFamily="34" charset="0"/>
              <a:buChar char="•"/>
            </a:pPr>
            <a:r>
              <a:rPr lang="en-US" dirty="0" smtClean="0"/>
              <a:t>53 Rare </a:t>
            </a:r>
          </a:p>
          <a:p>
            <a:pPr marL="571500" lvl="1" indent="-114300">
              <a:buFont typeface="Arial" panose="020B0604020202020204" pitchFamily="34" charset="0"/>
              <a:buChar char="•"/>
            </a:pPr>
            <a:r>
              <a:rPr lang="en-US" dirty="0" smtClean="0"/>
              <a:t>80 Uncommon</a:t>
            </a:r>
          </a:p>
          <a:p>
            <a:pPr marL="571500" lvl="1" indent="-114300">
              <a:buFont typeface="Arial" panose="020B0604020202020204" pitchFamily="34" charset="0"/>
              <a:buChar char="•"/>
            </a:pPr>
            <a:r>
              <a:rPr lang="en-US" dirty="0" smtClean="0"/>
              <a:t>101 Common</a:t>
            </a:r>
          </a:p>
          <a:p>
            <a:pPr marL="114300" indent="-114300">
              <a:buFont typeface="Arial" panose="020B0604020202020204" pitchFamily="34" charset="0"/>
              <a:buChar char="•"/>
            </a:pPr>
            <a:r>
              <a:rPr lang="en-US" b="1" dirty="0" smtClean="0"/>
              <a:t>Every pack contains a foil card</a:t>
            </a:r>
            <a:endParaRPr lang="en-US" b="1" dirty="0"/>
          </a:p>
        </p:txBody>
      </p:sp>
    </p:spTree>
    <p:extLst>
      <p:ext uri="{BB962C8B-B14F-4D97-AF65-F5344CB8AC3E}">
        <p14:creationId xmlns:p14="http://schemas.microsoft.com/office/powerpoint/2010/main" val="8889431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For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6" name="Picture 2" descr="Image result for mtg iconic masters booster p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744" y="2013367"/>
            <a:ext cx="4048125" cy="382905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898356" y="1219199"/>
            <a:ext cx="7267073" cy="60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Probability of a pack break down</a:t>
            </a:r>
            <a:endParaRPr lang="en-US" dirty="0"/>
          </a:p>
        </p:txBody>
      </p:sp>
      <p:sp>
        <p:nvSpPr>
          <p:cNvPr id="11" name="TextBox 10"/>
          <p:cNvSpPr txBox="1"/>
          <p:nvPr/>
        </p:nvSpPr>
        <p:spPr>
          <a:xfrm>
            <a:off x="4544705" y="2524837"/>
            <a:ext cx="4380932" cy="2031325"/>
          </a:xfrm>
          <a:prstGeom prst="rect">
            <a:avLst/>
          </a:prstGeom>
          <a:noFill/>
        </p:spPr>
        <p:txBody>
          <a:bodyPr wrap="square" rtlCol="0">
            <a:spAutoFit/>
          </a:bodyPr>
          <a:lstStyle/>
          <a:p>
            <a:r>
              <a:rPr lang="en-US" u="sng" dirty="0" smtClean="0"/>
              <a:t>To construct a pack:</a:t>
            </a:r>
          </a:p>
          <a:p>
            <a:pPr marL="114300" indent="-114300">
              <a:buFont typeface="Arial" panose="020B0604020202020204" pitchFamily="34" charset="0"/>
              <a:buChar char="•"/>
            </a:pPr>
            <a:r>
              <a:rPr lang="en-US" dirty="0"/>
              <a:t>Select 1 of 53 rare </a:t>
            </a:r>
            <a:r>
              <a:rPr lang="en-US" dirty="0" smtClean="0"/>
              <a:t>cards randomly</a:t>
            </a:r>
            <a:endParaRPr lang="en-US" dirty="0"/>
          </a:p>
          <a:p>
            <a:pPr marL="114300" indent="-114300">
              <a:buFont typeface="Arial" panose="020B0604020202020204" pitchFamily="34" charset="0"/>
              <a:buChar char="•"/>
            </a:pPr>
            <a:r>
              <a:rPr lang="en-US" dirty="0"/>
              <a:t>For 1 in 8 attempts, change the rare to be 1 of 15 mythic cards</a:t>
            </a:r>
          </a:p>
          <a:p>
            <a:pPr marL="114300" indent="-114300">
              <a:buFont typeface="Arial" panose="020B0604020202020204" pitchFamily="34" charset="0"/>
              <a:buChar char="•"/>
            </a:pPr>
            <a:r>
              <a:rPr lang="en-US" dirty="0" smtClean="0"/>
              <a:t>Select 3 of 80 Uncommon </a:t>
            </a:r>
            <a:r>
              <a:rPr lang="en-US" dirty="0"/>
              <a:t>cards </a:t>
            </a:r>
            <a:r>
              <a:rPr lang="en-US" dirty="0" smtClean="0"/>
              <a:t>randomly</a:t>
            </a:r>
            <a:endParaRPr lang="en-US" dirty="0"/>
          </a:p>
          <a:p>
            <a:pPr marL="114300" indent="-114300">
              <a:buFont typeface="Arial" panose="020B0604020202020204" pitchFamily="34" charset="0"/>
              <a:buChar char="•"/>
            </a:pPr>
            <a:r>
              <a:rPr lang="en-US" dirty="0"/>
              <a:t>11 </a:t>
            </a:r>
            <a:r>
              <a:rPr lang="en-US" dirty="0" smtClean="0"/>
              <a:t>of 101 Common </a:t>
            </a:r>
            <a:r>
              <a:rPr lang="en-US" dirty="0"/>
              <a:t>cards </a:t>
            </a:r>
            <a:r>
              <a:rPr lang="en-US" dirty="0" smtClean="0"/>
              <a:t>randomly</a:t>
            </a:r>
          </a:p>
          <a:p>
            <a:pPr marL="114300" indent="-114300">
              <a:buFont typeface="Arial" panose="020B0604020202020204" pitchFamily="34" charset="0"/>
              <a:buChar char="•"/>
            </a:pPr>
            <a:r>
              <a:rPr lang="en-US" dirty="0" smtClean="0"/>
              <a:t>Select </a:t>
            </a:r>
            <a:r>
              <a:rPr lang="en-US" dirty="0"/>
              <a:t>1 card in the pack to be foil.</a:t>
            </a:r>
          </a:p>
        </p:txBody>
      </p:sp>
    </p:spTree>
    <p:extLst>
      <p:ext uri="{BB962C8B-B14F-4D97-AF65-F5344CB8AC3E}">
        <p14:creationId xmlns:p14="http://schemas.microsoft.com/office/powerpoint/2010/main" val="149201552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ounded Rectangle 28"/>
          <p:cNvSpPr/>
          <p:nvPr/>
        </p:nvSpPr>
        <p:spPr>
          <a:xfrm>
            <a:off x="1282891" y="5240740"/>
            <a:ext cx="682388" cy="750627"/>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t>
            </a:r>
            <a:endParaRPr lang="en-US" dirty="0"/>
          </a:p>
        </p:txBody>
      </p:sp>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a:xfrm>
            <a:off x="157163" y="365126"/>
            <a:ext cx="8715375" cy="591477"/>
          </a:xfrm>
        </p:spPr>
        <p:txBody>
          <a:bodyPr/>
          <a:lstStyle/>
          <a:p>
            <a:r>
              <a:rPr lang="en-US" sz="3200" dirty="0" smtClean="0"/>
              <a:t>Custom Package Simulating Opening Packs &amp; Boxes </a:t>
            </a:r>
            <a:endParaRPr lang="en-US" sz="3200" dirty="0"/>
          </a:p>
        </p:txBody>
      </p:sp>
      <p:sp>
        <p:nvSpPr>
          <p:cNvPr id="4" name="Slide Number Placeholder 3"/>
          <p:cNvSpPr>
            <a:spLocks noGrp="1"/>
          </p:cNvSpPr>
          <p:nvPr>
            <p:ph type="sldNum" sz="quarter" idx="12"/>
          </p:nvPr>
        </p:nvSpPr>
        <p:spPr/>
        <p:txBody>
          <a:bodyPr/>
          <a:lstStyle/>
          <a:p>
            <a:fld id="{37290FF7-652B-4475-AEAB-8B1A5D23AE09}" type="slidenum">
              <a:rPr lang="en-US" smtClean="0"/>
              <a:t>78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grpSp>
        <p:nvGrpSpPr>
          <p:cNvPr id="19" name="Group 18"/>
          <p:cNvGrpSpPr/>
          <p:nvPr/>
        </p:nvGrpSpPr>
        <p:grpSpPr>
          <a:xfrm>
            <a:off x="1337484" y="1364771"/>
            <a:ext cx="4468621" cy="1009934"/>
            <a:chOff x="3283424" y="1542197"/>
            <a:chExt cx="4468621" cy="1009934"/>
          </a:xfrm>
        </p:grpSpPr>
        <p:sp>
          <p:nvSpPr>
            <p:cNvPr id="11" name="TextBox 10"/>
            <p:cNvSpPr txBox="1"/>
            <p:nvPr/>
          </p:nvSpPr>
          <p:spPr>
            <a:xfrm>
              <a:off x="4024230" y="1542197"/>
              <a:ext cx="3727815" cy="369332"/>
            </a:xfrm>
            <a:prstGeom prst="rect">
              <a:avLst/>
            </a:prstGeom>
            <a:noFill/>
          </p:spPr>
          <p:txBody>
            <a:bodyPr wrap="none" rtlCol="0">
              <a:spAutoFit/>
            </a:bodyPr>
            <a:lstStyle/>
            <a:p>
              <a:r>
                <a:rPr lang="en-US" dirty="0" smtClean="0"/>
                <a:t>Get Set’s card and pricing information</a:t>
              </a:r>
              <a:endParaRPr lang="en-US" dirty="0"/>
            </a:p>
          </p:txBody>
        </p:sp>
        <p:sp>
          <p:nvSpPr>
            <p:cNvPr id="6" name="Chevron 5"/>
            <p:cNvSpPr/>
            <p:nvPr/>
          </p:nvSpPr>
          <p:spPr>
            <a:xfrm rot="5400000">
              <a:off x="3078708" y="1746913"/>
              <a:ext cx="1009934" cy="60050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0" name="Group 19"/>
          <p:cNvGrpSpPr/>
          <p:nvPr/>
        </p:nvGrpSpPr>
        <p:grpSpPr>
          <a:xfrm>
            <a:off x="1337484" y="2431570"/>
            <a:ext cx="3955084" cy="1009934"/>
            <a:chOff x="3283424" y="1542197"/>
            <a:chExt cx="3955084" cy="1009934"/>
          </a:xfrm>
        </p:grpSpPr>
        <p:sp>
          <p:nvSpPr>
            <p:cNvPr id="21" name="TextBox 20"/>
            <p:cNvSpPr txBox="1"/>
            <p:nvPr/>
          </p:nvSpPr>
          <p:spPr>
            <a:xfrm>
              <a:off x="4024230" y="1542197"/>
              <a:ext cx="3214278" cy="369332"/>
            </a:xfrm>
            <a:prstGeom prst="rect">
              <a:avLst/>
            </a:prstGeom>
            <a:noFill/>
          </p:spPr>
          <p:txBody>
            <a:bodyPr wrap="none" rtlCol="0">
              <a:spAutoFit/>
            </a:bodyPr>
            <a:lstStyle/>
            <a:p>
              <a:r>
                <a:rPr lang="en-US" dirty="0" smtClean="0"/>
                <a:t>Simulate opening a 15 card pack</a:t>
              </a:r>
              <a:endParaRPr lang="en-US" dirty="0"/>
            </a:p>
          </p:txBody>
        </p:sp>
        <p:sp>
          <p:nvSpPr>
            <p:cNvPr id="22" name="Chevron 21"/>
            <p:cNvSpPr/>
            <p:nvPr/>
          </p:nvSpPr>
          <p:spPr>
            <a:xfrm rot="5400000">
              <a:off x="3078708" y="1746913"/>
              <a:ext cx="1009934" cy="60050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23" name="Group 22"/>
          <p:cNvGrpSpPr/>
          <p:nvPr/>
        </p:nvGrpSpPr>
        <p:grpSpPr>
          <a:xfrm>
            <a:off x="1337484" y="3427856"/>
            <a:ext cx="3998795" cy="1009934"/>
            <a:chOff x="3283424" y="1542197"/>
            <a:chExt cx="3998795" cy="1009934"/>
          </a:xfrm>
        </p:grpSpPr>
        <p:sp>
          <p:nvSpPr>
            <p:cNvPr id="24" name="TextBox 23"/>
            <p:cNvSpPr txBox="1"/>
            <p:nvPr/>
          </p:nvSpPr>
          <p:spPr>
            <a:xfrm>
              <a:off x="4024231" y="1542197"/>
              <a:ext cx="3257988" cy="923330"/>
            </a:xfrm>
            <a:prstGeom prst="rect">
              <a:avLst/>
            </a:prstGeom>
            <a:noFill/>
          </p:spPr>
          <p:txBody>
            <a:bodyPr wrap="square" rtlCol="0">
              <a:spAutoFit/>
            </a:bodyPr>
            <a:lstStyle/>
            <a:p>
              <a:r>
                <a:rPr lang="en-US" dirty="0" smtClean="0"/>
                <a:t>Depending on rarity, and “foil” distributions are made with the H/M/L prices</a:t>
              </a:r>
              <a:endParaRPr lang="en-US" dirty="0"/>
            </a:p>
          </p:txBody>
        </p:sp>
        <p:sp>
          <p:nvSpPr>
            <p:cNvPr id="25" name="Chevron 24"/>
            <p:cNvSpPr/>
            <p:nvPr/>
          </p:nvSpPr>
          <p:spPr>
            <a:xfrm rot="5400000">
              <a:off x="3078708" y="1746913"/>
              <a:ext cx="1009934" cy="60050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26" name="Group 25"/>
          <p:cNvGrpSpPr/>
          <p:nvPr/>
        </p:nvGrpSpPr>
        <p:grpSpPr>
          <a:xfrm>
            <a:off x="1337484" y="4424143"/>
            <a:ext cx="7570240" cy="1009934"/>
            <a:chOff x="3283424" y="1542197"/>
            <a:chExt cx="7570240" cy="1009934"/>
          </a:xfrm>
        </p:grpSpPr>
        <p:sp>
          <p:nvSpPr>
            <p:cNvPr id="27" name="TextBox 26"/>
            <p:cNvSpPr txBox="1"/>
            <p:nvPr/>
          </p:nvSpPr>
          <p:spPr>
            <a:xfrm>
              <a:off x="4024230" y="1542197"/>
              <a:ext cx="6829434" cy="369332"/>
            </a:xfrm>
            <a:prstGeom prst="rect">
              <a:avLst/>
            </a:prstGeom>
            <a:noFill/>
          </p:spPr>
          <p:txBody>
            <a:bodyPr wrap="none" rtlCol="0">
              <a:spAutoFit/>
            </a:bodyPr>
            <a:lstStyle/>
            <a:p>
              <a:r>
                <a:rPr lang="en-US" dirty="0" smtClean="0"/>
                <a:t>Simulate 1000 pack openings to arrive at an average expected value.</a:t>
              </a:r>
              <a:endParaRPr lang="en-US" dirty="0"/>
            </a:p>
          </p:txBody>
        </p:sp>
        <p:sp>
          <p:nvSpPr>
            <p:cNvPr id="28" name="Chevron 27"/>
            <p:cNvSpPr/>
            <p:nvPr/>
          </p:nvSpPr>
          <p:spPr>
            <a:xfrm rot="5400000">
              <a:off x="3078708" y="1746913"/>
              <a:ext cx="1009934" cy="60050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30" name="TextBox 29"/>
          <p:cNvSpPr txBox="1"/>
          <p:nvPr/>
        </p:nvSpPr>
        <p:spPr>
          <a:xfrm>
            <a:off x="1483057" y="1746913"/>
            <a:ext cx="301686" cy="369332"/>
          </a:xfrm>
          <a:prstGeom prst="rect">
            <a:avLst/>
          </a:prstGeom>
          <a:noFill/>
        </p:spPr>
        <p:txBody>
          <a:bodyPr wrap="none" rtlCol="0">
            <a:spAutoFit/>
          </a:bodyPr>
          <a:lstStyle/>
          <a:p>
            <a:r>
              <a:rPr lang="en-US" dirty="0" smtClean="0">
                <a:solidFill>
                  <a:schemeClr val="bg1"/>
                </a:solidFill>
              </a:rPr>
              <a:t>1</a:t>
            </a:r>
            <a:endParaRPr lang="en-US" dirty="0">
              <a:solidFill>
                <a:schemeClr val="bg1"/>
              </a:solidFill>
            </a:endParaRPr>
          </a:p>
        </p:txBody>
      </p:sp>
      <p:sp>
        <p:nvSpPr>
          <p:cNvPr id="31" name="TextBox 30"/>
          <p:cNvSpPr txBox="1"/>
          <p:nvPr/>
        </p:nvSpPr>
        <p:spPr>
          <a:xfrm>
            <a:off x="1483057" y="2786417"/>
            <a:ext cx="301686" cy="369332"/>
          </a:xfrm>
          <a:prstGeom prst="rect">
            <a:avLst/>
          </a:prstGeom>
          <a:noFill/>
        </p:spPr>
        <p:txBody>
          <a:bodyPr wrap="none" rtlCol="0">
            <a:spAutoFit/>
          </a:bodyPr>
          <a:lstStyle/>
          <a:p>
            <a:r>
              <a:rPr lang="en-US" dirty="0">
                <a:solidFill>
                  <a:schemeClr val="bg1"/>
                </a:solidFill>
              </a:rPr>
              <a:t>2</a:t>
            </a:r>
          </a:p>
        </p:txBody>
      </p:sp>
      <p:sp>
        <p:nvSpPr>
          <p:cNvPr id="32" name="TextBox 31"/>
          <p:cNvSpPr txBox="1"/>
          <p:nvPr/>
        </p:nvSpPr>
        <p:spPr>
          <a:xfrm>
            <a:off x="1483057" y="3714465"/>
            <a:ext cx="301686" cy="369332"/>
          </a:xfrm>
          <a:prstGeom prst="rect">
            <a:avLst/>
          </a:prstGeom>
          <a:noFill/>
        </p:spPr>
        <p:txBody>
          <a:bodyPr wrap="none" rtlCol="0">
            <a:spAutoFit/>
          </a:bodyPr>
          <a:lstStyle/>
          <a:p>
            <a:r>
              <a:rPr lang="en-US" dirty="0" smtClean="0">
                <a:solidFill>
                  <a:schemeClr val="bg1"/>
                </a:solidFill>
              </a:rPr>
              <a:t>3</a:t>
            </a:r>
            <a:endParaRPr lang="en-US" dirty="0">
              <a:solidFill>
                <a:schemeClr val="bg1"/>
              </a:solidFill>
            </a:endParaRPr>
          </a:p>
        </p:txBody>
      </p:sp>
      <p:sp>
        <p:nvSpPr>
          <p:cNvPr id="33" name="TextBox 32"/>
          <p:cNvSpPr txBox="1"/>
          <p:nvPr/>
        </p:nvSpPr>
        <p:spPr>
          <a:xfrm>
            <a:off x="1483057" y="4738047"/>
            <a:ext cx="301686" cy="369332"/>
          </a:xfrm>
          <a:prstGeom prst="rect">
            <a:avLst/>
          </a:prstGeom>
          <a:noFill/>
        </p:spPr>
        <p:txBody>
          <a:bodyPr wrap="none" rtlCol="0">
            <a:spAutoFit/>
          </a:bodyPr>
          <a:lstStyle/>
          <a:p>
            <a:r>
              <a:rPr lang="en-US" dirty="0" smtClean="0">
                <a:solidFill>
                  <a:schemeClr val="bg1"/>
                </a:solidFill>
              </a:rPr>
              <a:t>4</a:t>
            </a:r>
            <a:endParaRPr lang="en-US" dirty="0">
              <a:solidFill>
                <a:schemeClr val="bg1"/>
              </a:solidFill>
            </a:endParaRPr>
          </a:p>
        </p:txBody>
      </p:sp>
      <p:sp>
        <p:nvSpPr>
          <p:cNvPr id="34" name="TextBox 33"/>
          <p:cNvSpPr txBox="1"/>
          <p:nvPr/>
        </p:nvSpPr>
        <p:spPr>
          <a:xfrm>
            <a:off x="2019868" y="5445456"/>
            <a:ext cx="7188378" cy="369332"/>
          </a:xfrm>
          <a:prstGeom prst="rect">
            <a:avLst/>
          </a:prstGeom>
          <a:noFill/>
        </p:spPr>
        <p:txBody>
          <a:bodyPr wrap="none" rtlCol="0">
            <a:spAutoFit/>
          </a:bodyPr>
          <a:lstStyle/>
          <a:p>
            <a:r>
              <a:rPr lang="en-US" b="1" u="sng" dirty="0" smtClean="0"/>
              <a:t>No such thing as a bad set, only a bad price to pay for a pack, box or case.</a:t>
            </a:r>
            <a:endParaRPr lang="en-US" b="1" u="sng" dirty="0"/>
          </a:p>
        </p:txBody>
      </p:sp>
    </p:spTree>
    <p:extLst>
      <p:ext uri="{BB962C8B-B14F-4D97-AF65-F5344CB8AC3E}">
        <p14:creationId xmlns:p14="http://schemas.microsoft.com/office/powerpoint/2010/main" val="141861617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Open 3_SimulateBoosters.R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79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Tree>
    <p:extLst>
      <p:ext uri="{BB962C8B-B14F-4D97-AF65-F5344CB8AC3E}">
        <p14:creationId xmlns:p14="http://schemas.microsoft.com/office/powerpoint/2010/main" val="35588690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type?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657225" y="5357813"/>
            <a:ext cx="8001000" cy="81438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 class we modeled the probability of risk using a decision tree and it looks like a buying </a:t>
            </a:r>
            <a:r>
              <a:rPr lang="en-US" dirty="0" smtClean="0"/>
              <a:t>a retail stock is </a:t>
            </a:r>
            <a:r>
              <a:rPr lang="en-US" dirty="0" smtClean="0"/>
              <a:t>a good investment.</a:t>
            </a:r>
            <a:endParaRPr lang="en-US" dirty="0"/>
          </a:p>
        </p:txBody>
      </p:sp>
      <p:sp>
        <p:nvSpPr>
          <p:cNvPr id="9" name="TextBox 8"/>
          <p:cNvSpPr txBox="1"/>
          <p:nvPr/>
        </p:nvSpPr>
        <p:spPr>
          <a:xfrm>
            <a:off x="352928" y="1134972"/>
            <a:ext cx="8117304"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Belief Based </a:t>
            </a:r>
            <a:r>
              <a:rPr lang="en-US" dirty="0"/>
              <a:t>– some intrinsic value of the company is appealing and triggers a buy/selling action. </a:t>
            </a:r>
          </a:p>
          <a:p>
            <a:endParaRPr lang="en-US" b="1" dirty="0" smtClean="0"/>
          </a:p>
          <a:p>
            <a:pPr marL="285750" indent="-285750">
              <a:buFont typeface="Arial" panose="020B0604020202020204" pitchFamily="34" charset="0"/>
              <a:buChar char="•"/>
            </a:pPr>
            <a:r>
              <a:rPr lang="en-US" b="1" dirty="0" smtClean="0"/>
              <a:t>Fundamental Trading  </a:t>
            </a:r>
            <a:r>
              <a:rPr lang="en-US" dirty="0" smtClean="0"/>
              <a:t>- traditional financial indicator triggers an action regardless of sector, or company product.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Technical Trading </a:t>
            </a:r>
            <a:r>
              <a:rPr lang="en-US" dirty="0" smtClean="0"/>
              <a:t>– trade based on “indications”</a:t>
            </a:r>
          </a:p>
          <a:p>
            <a:pPr marL="1200150" lvl="2"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High Frequency Trading </a:t>
            </a:r>
            <a:r>
              <a:rPr lang="en-US" dirty="0" smtClean="0"/>
              <a:t>– “scalping” small profits repeatedly</a:t>
            </a:r>
            <a:endParaRPr lang="en-US" dirty="0"/>
          </a:p>
        </p:txBody>
      </p:sp>
    </p:spTree>
    <p:extLst>
      <p:ext uri="{BB962C8B-B14F-4D97-AF65-F5344CB8AC3E}">
        <p14:creationId xmlns:p14="http://schemas.microsoft.com/office/powerpoint/2010/main" val="16886561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7/25/2018</a:t>
            </a:fld>
            <a:endParaRPr lang="en-US"/>
          </a:p>
        </p:txBody>
      </p:sp>
      <p:sp>
        <p:nvSpPr>
          <p:cNvPr id="3" name="Title 2"/>
          <p:cNvSpPr>
            <a:spLocks noGrp="1"/>
          </p:cNvSpPr>
          <p:nvPr>
            <p:ph type="title"/>
          </p:nvPr>
        </p:nvSpPr>
        <p:spPr/>
        <p:txBody>
          <a:bodyPr/>
          <a:lstStyle/>
          <a:p>
            <a:r>
              <a:rPr lang="en-US" dirty="0" smtClean="0"/>
              <a:t>What type?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Rectangle 5"/>
          <p:cNvSpPr/>
          <p:nvPr/>
        </p:nvSpPr>
        <p:spPr>
          <a:xfrm>
            <a:off x="657225" y="5357813"/>
            <a:ext cx="8001000" cy="81438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Google’s quarterly ad revenue is improving, so I am going to buy some shares.</a:t>
            </a:r>
            <a:endParaRPr lang="en-US" dirty="0"/>
          </a:p>
        </p:txBody>
      </p:sp>
      <p:sp>
        <p:nvSpPr>
          <p:cNvPr id="9" name="TextBox 8"/>
          <p:cNvSpPr txBox="1"/>
          <p:nvPr/>
        </p:nvSpPr>
        <p:spPr>
          <a:xfrm>
            <a:off x="352928" y="1134972"/>
            <a:ext cx="8117304"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Belief Based </a:t>
            </a:r>
            <a:r>
              <a:rPr lang="en-US" dirty="0"/>
              <a:t>– some intrinsic value of the company is appealing and triggers a buy/selling action. </a:t>
            </a:r>
          </a:p>
          <a:p>
            <a:endParaRPr lang="en-US" b="1" dirty="0" smtClean="0"/>
          </a:p>
          <a:p>
            <a:pPr marL="285750" indent="-285750">
              <a:buFont typeface="Arial" panose="020B0604020202020204" pitchFamily="34" charset="0"/>
              <a:buChar char="•"/>
            </a:pPr>
            <a:r>
              <a:rPr lang="en-US" b="1" dirty="0" smtClean="0"/>
              <a:t>Fundamental Trading  </a:t>
            </a:r>
            <a:r>
              <a:rPr lang="en-US" dirty="0" smtClean="0"/>
              <a:t>- traditional financial indicator triggers an action regardless of sector, or company product.   </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Technical Trading </a:t>
            </a:r>
            <a:r>
              <a:rPr lang="en-US" dirty="0" smtClean="0"/>
              <a:t>– trade based on “indications”</a:t>
            </a:r>
          </a:p>
          <a:p>
            <a:pPr marL="1200150" lvl="2"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High Frequency Trading </a:t>
            </a:r>
            <a:r>
              <a:rPr lang="en-US" dirty="0" smtClean="0"/>
              <a:t>– “scalping” small profits repeatedly</a:t>
            </a:r>
            <a:endParaRPr lang="en-US" dirty="0"/>
          </a:p>
        </p:txBody>
      </p:sp>
    </p:spTree>
    <p:extLst>
      <p:ext uri="{BB962C8B-B14F-4D97-AF65-F5344CB8AC3E}">
        <p14:creationId xmlns:p14="http://schemas.microsoft.com/office/powerpoint/2010/main" val="3553704206"/>
      </p:ext>
    </p:extLst>
  </p:cSld>
  <p:clrMapOvr>
    <a:masterClrMapping/>
  </p:clrMapOvr>
</p:sld>
</file>

<file path=ppt/theme/theme1.xml><?xml version="1.0" encoding="utf-8"?>
<a:theme xmlns:a="http://schemas.openxmlformats.org/drawingml/2006/main" name="1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4021</TotalTime>
  <Words>4646</Words>
  <Application>Microsoft Office PowerPoint</Application>
  <PresentationFormat>On-screen Show (4:3)</PresentationFormat>
  <Paragraphs>773</Paragraphs>
  <Slides>79</Slides>
  <Notes>0</Notes>
  <HiddenSlides>1</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79</vt:i4>
      </vt:variant>
    </vt:vector>
  </HeadingPairs>
  <TitlesOfParts>
    <vt:vector size="85" baseType="lpstr">
      <vt:lpstr>Arial</vt:lpstr>
      <vt:lpstr>Calibri</vt:lpstr>
      <vt:lpstr>Calibri Light</vt:lpstr>
      <vt:lpstr>Consolas</vt:lpstr>
      <vt:lpstr>Rockwell</vt:lpstr>
      <vt:lpstr>1_Office Theme</vt:lpstr>
      <vt:lpstr>Securities, Financial Risk Modeling &amp; Non-Traditional Market Making</vt:lpstr>
      <vt:lpstr>Agenda</vt:lpstr>
      <vt:lpstr>What is a Market?</vt:lpstr>
      <vt:lpstr>Securities Trading can be distilled into 4 categories*</vt:lpstr>
      <vt:lpstr>What type?</vt:lpstr>
      <vt:lpstr>What type?</vt:lpstr>
      <vt:lpstr>What type?</vt:lpstr>
      <vt:lpstr>What type?</vt:lpstr>
      <vt:lpstr>What type?</vt:lpstr>
      <vt:lpstr>Financial Risk Modeling</vt:lpstr>
      <vt:lpstr>Let’s zoom into Technical Trading Rules (TTR)</vt:lpstr>
      <vt:lpstr>Stock Prices represent a time series</vt:lpstr>
      <vt:lpstr>What happened to US Steel?</vt:lpstr>
      <vt:lpstr>What other forces can impact US Steel?</vt:lpstr>
      <vt:lpstr>What other forces can impact US Steel?</vt:lpstr>
      <vt:lpstr>What other forces can impact US Steel?</vt:lpstr>
      <vt:lpstr>So forecasting (pattern recognition) methods won’t work.</vt:lpstr>
      <vt:lpstr>Meanwhile, US Steel was... producing steel.</vt:lpstr>
      <vt:lpstr>So instead of forecasting, can we identify indicators to move into or out of positions?</vt:lpstr>
      <vt:lpstr>What is a moving average?</vt:lpstr>
      <vt:lpstr>What is a moving average?</vt:lpstr>
      <vt:lpstr>What is a moving average?</vt:lpstr>
      <vt:lpstr>What is a moving average?</vt:lpstr>
      <vt:lpstr>What is a moving average?</vt:lpstr>
      <vt:lpstr>Open 1_TTR_A.R</vt:lpstr>
      <vt:lpstr>Open 1_TTR_B.R</vt:lpstr>
      <vt:lpstr>So how does SMA become an Indicator?</vt:lpstr>
      <vt:lpstr>So how does SMA become an Indicator?</vt:lpstr>
      <vt:lpstr>Open 1_TTR_C.R</vt:lpstr>
      <vt:lpstr>SMA as an Indicator for CMG</vt:lpstr>
      <vt:lpstr>Moving Avg of Moving Avgs - MACD</vt:lpstr>
      <vt:lpstr>Moving Average Convergence Divergence</vt:lpstr>
      <vt:lpstr>One small addition difference.</vt:lpstr>
      <vt:lpstr>Open 1_TTR_D.R</vt:lpstr>
      <vt:lpstr>What about something more volatile?</vt:lpstr>
      <vt:lpstr>PowerPoint Presentation</vt:lpstr>
      <vt:lpstr>Open 1_TTR_E.R</vt:lpstr>
      <vt:lpstr>Relative Strength Index (RSI)</vt:lpstr>
      <vt:lpstr>Creates a control chart.</vt:lpstr>
      <vt:lpstr>Calculating the RSI</vt:lpstr>
      <vt:lpstr>Open 1_TTR_F.R</vt:lpstr>
      <vt:lpstr>Agenda</vt:lpstr>
      <vt:lpstr>Consumer Credit - Lending Club</vt:lpstr>
      <vt:lpstr>What’s the Risk?</vt:lpstr>
      <vt:lpstr>What’s the Reward?</vt:lpstr>
      <vt:lpstr>                                           Example</vt:lpstr>
      <vt:lpstr>                                           Data</vt:lpstr>
      <vt:lpstr>                                           Plan</vt:lpstr>
      <vt:lpstr>What is cross – validation?</vt:lpstr>
      <vt:lpstr>What is cross – validation?</vt:lpstr>
      <vt:lpstr>Open 2_CreditModeling_A.R</vt:lpstr>
      <vt:lpstr>Open 2_CreditModeling_B.R</vt:lpstr>
      <vt:lpstr>Open 2_CreditModeling_C.R</vt:lpstr>
      <vt:lpstr>Cutoff Threshold</vt:lpstr>
      <vt:lpstr>The cost of getting it wrong is high!</vt:lpstr>
      <vt:lpstr>Armed with our three algo’s let’s choose the best.</vt:lpstr>
      <vt:lpstr>Time to buy some loans!</vt:lpstr>
      <vt:lpstr>Agenda</vt:lpstr>
      <vt:lpstr>Non-Traditional Markets</vt:lpstr>
      <vt:lpstr>A non-traditional Market - Example</vt:lpstr>
      <vt:lpstr>Magic The Gathering</vt:lpstr>
      <vt:lpstr>Magic The Gathering</vt:lpstr>
      <vt:lpstr>And that’s why it’s a market…</vt:lpstr>
      <vt:lpstr>So how do you get cards?</vt:lpstr>
      <vt:lpstr>Limited Supply</vt:lpstr>
      <vt:lpstr>Sealed product costs for old sets is high.</vt:lpstr>
      <vt:lpstr>So, real investing and speculation occurs.</vt:lpstr>
      <vt:lpstr>So where do market transactions occur?</vt:lpstr>
      <vt:lpstr>Making matters worse…</vt:lpstr>
      <vt:lpstr>The reserved list…</vt:lpstr>
      <vt:lpstr>And that’s why it’s a market…to be manipulated</vt:lpstr>
      <vt:lpstr>Reserved list buy out…</vt:lpstr>
      <vt:lpstr>Reserved list buy out…FAILURE</vt:lpstr>
      <vt:lpstr>Regardless of the Reserved List</vt:lpstr>
      <vt:lpstr>Modeling Risk/Reward outside of the Reserved List</vt:lpstr>
      <vt:lpstr>Custom Package Simulating Opening Packs &amp; Boxes </vt:lpstr>
      <vt:lpstr>For Example</vt:lpstr>
      <vt:lpstr>Custom Package Simulating Opening Packs &amp; Boxes </vt:lpstr>
      <vt:lpstr>Open 3_SimulateBoosters.R</vt:lpstr>
    </vt:vector>
  </TitlesOfParts>
  <Company>Liberty Mutual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Kwartler, Edward</dc:creator>
  <cp:lastModifiedBy>Edward Kwartler</cp:lastModifiedBy>
  <cp:revision>174</cp:revision>
  <dcterms:created xsi:type="dcterms:W3CDTF">2018-05-23T17:24:59Z</dcterms:created>
  <dcterms:modified xsi:type="dcterms:W3CDTF">2018-07-25T19:34:39Z</dcterms:modified>
</cp:coreProperties>
</file>

<file path=docProps/thumbnail.jpeg>
</file>